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2"/>
  </p:notesMasterIdLst>
  <p:handoutMasterIdLst>
    <p:handoutMasterId r:id="rId33"/>
  </p:handoutMasterIdLst>
  <p:sldIdLst>
    <p:sldId id="256" r:id="rId2"/>
    <p:sldId id="286" r:id="rId3"/>
    <p:sldId id="287" r:id="rId4"/>
    <p:sldId id="300" r:id="rId5"/>
    <p:sldId id="296" r:id="rId6"/>
    <p:sldId id="260" r:id="rId7"/>
    <p:sldId id="267" r:id="rId8"/>
    <p:sldId id="261" r:id="rId9"/>
    <p:sldId id="281" r:id="rId10"/>
    <p:sldId id="276" r:id="rId11"/>
    <p:sldId id="279" r:id="rId12"/>
    <p:sldId id="293" r:id="rId13"/>
    <p:sldId id="277" r:id="rId14"/>
    <p:sldId id="291" r:id="rId15"/>
    <p:sldId id="292" r:id="rId16"/>
    <p:sldId id="288" r:id="rId17"/>
    <p:sldId id="290" r:id="rId18"/>
    <p:sldId id="271" r:id="rId19"/>
    <p:sldId id="272" r:id="rId20"/>
    <p:sldId id="282" r:id="rId21"/>
    <p:sldId id="303" r:id="rId22"/>
    <p:sldId id="297" r:id="rId23"/>
    <p:sldId id="304" r:id="rId24"/>
    <p:sldId id="295" r:id="rId25"/>
    <p:sldId id="294" r:id="rId26"/>
    <p:sldId id="275" r:id="rId27"/>
    <p:sldId id="273" r:id="rId28"/>
    <p:sldId id="274" r:id="rId29"/>
    <p:sldId id="298" r:id="rId30"/>
    <p:sldId id="299" r:id="rId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3"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AF1BC9A-6FFB-4AD4-983F-755090C8EEC5}" type="datetimeFigureOut">
              <a:rPr lang="en-US" smtClean="0"/>
              <a:t>1/12/2018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0D7D448-D4EE-4513-8011-B083B6932D15}" type="slidenum">
              <a:rPr lang="en-US" smtClean="0"/>
              <a:t>‹#›</a:t>
            </a:fld>
            <a:endParaRPr lang="en-US"/>
          </a:p>
        </p:txBody>
      </p:sp>
    </p:spTree>
    <p:extLst>
      <p:ext uri="{BB962C8B-B14F-4D97-AF65-F5344CB8AC3E}">
        <p14:creationId xmlns:p14="http://schemas.microsoft.com/office/powerpoint/2010/main" val="1938057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BE15743-D4C3-4B2C-B51E-5FB570AE5476}" type="datetimeFigureOut">
              <a:rPr lang="en-US" smtClean="0"/>
              <a:t>1/12/2018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4157E86-128D-4680-8F97-E977B953EC25}" type="slidenum">
              <a:rPr lang="en-US" smtClean="0"/>
              <a:t>‹#›</a:t>
            </a:fld>
            <a:endParaRPr lang="en-US"/>
          </a:p>
        </p:txBody>
      </p:sp>
    </p:spTree>
    <p:extLst>
      <p:ext uri="{BB962C8B-B14F-4D97-AF65-F5344CB8AC3E}">
        <p14:creationId xmlns:p14="http://schemas.microsoft.com/office/powerpoint/2010/main" val="389380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157E86-128D-4680-8F97-E977B953EC25}" type="slidenum">
              <a:rPr lang="en-US" smtClean="0"/>
              <a:t>14</a:t>
            </a:fld>
            <a:endParaRPr lang="en-US"/>
          </a:p>
        </p:txBody>
      </p:sp>
    </p:spTree>
    <p:extLst>
      <p:ext uri="{BB962C8B-B14F-4D97-AF65-F5344CB8AC3E}">
        <p14:creationId xmlns:p14="http://schemas.microsoft.com/office/powerpoint/2010/main" val="4165412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1/12/2018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1046"/>
            <a:ext cx="9144000" cy="4572000"/>
          </a:xfrm>
          <a:prstGeom prst="rect">
            <a:avLst/>
          </a:prstGeom>
        </p:spPr>
      </p:pic>
      <p:sp>
        <p:nvSpPr>
          <p:cNvPr id="5" name="TextBox 4"/>
          <p:cNvSpPr txBox="1"/>
          <p:nvPr/>
        </p:nvSpPr>
        <p:spPr>
          <a:xfrm>
            <a:off x="9372599" y="4851507"/>
            <a:ext cx="2622577" cy="1200329"/>
          </a:xfrm>
          <a:prstGeom prst="rect">
            <a:avLst/>
          </a:prstGeom>
          <a:noFill/>
        </p:spPr>
        <p:txBody>
          <a:bodyPr wrap="none" rtlCol="0">
            <a:spAutoFit/>
          </a:bodyPr>
          <a:lstStyle/>
          <a:p>
            <a:r>
              <a:rPr lang="en-US" dirty="0" smtClean="0"/>
              <a:t>            714.549.4435</a:t>
            </a:r>
          </a:p>
          <a:p>
            <a:r>
              <a:rPr lang="en-US" dirty="0" smtClean="0"/>
              <a:t>2991 Grace Lane Suite 2G</a:t>
            </a:r>
          </a:p>
          <a:p>
            <a:r>
              <a:rPr lang="en-US" dirty="0" smtClean="0"/>
              <a:t>Costa Mesa CA 92626</a:t>
            </a:r>
          </a:p>
          <a:p>
            <a:r>
              <a:rPr lang="en-US" dirty="0" smtClean="0"/>
              <a:t>NaturalHealingCenter.US</a:t>
            </a:r>
            <a:endParaRPr lang="en-US" dirty="0"/>
          </a:p>
        </p:txBody>
      </p:sp>
    </p:spTree>
    <p:extLst>
      <p:ext uri="{BB962C8B-B14F-4D97-AF65-F5344CB8AC3E}">
        <p14:creationId xmlns:p14="http://schemas.microsoft.com/office/powerpoint/2010/main" val="3437865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Stressors</a:t>
            </a:r>
            <a:br>
              <a:rPr lang="en-US" sz="5400" dirty="0" smtClean="0"/>
            </a:br>
            <a:r>
              <a:rPr lang="en-US" sz="5400" dirty="0" smtClean="0"/>
              <a:t/>
            </a:r>
            <a:br>
              <a:rPr lang="en-US" sz="5400" dirty="0" smtClean="0"/>
            </a:br>
            <a:r>
              <a:rPr lang="en-US" sz="4400" dirty="0" smtClean="0"/>
              <a:t>(Cause Pain)</a:t>
            </a:r>
            <a:endParaRPr lang="en-US" sz="4400" dirty="0"/>
          </a:p>
        </p:txBody>
      </p:sp>
      <p:sp>
        <p:nvSpPr>
          <p:cNvPr id="4" name="Title 1"/>
          <p:cNvSpPr txBox="1">
            <a:spLocks/>
          </p:cNvSpPr>
          <p:nvPr/>
        </p:nvSpPr>
        <p:spPr>
          <a:xfrm>
            <a:off x="5394959" y="141131"/>
            <a:ext cx="7543800"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dirty="0" smtClean="0"/>
              <a:t>Stress can be caused by</a:t>
            </a:r>
            <a:endParaRPr lang="en-US" dirty="0"/>
          </a:p>
        </p:txBody>
      </p:sp>
      <p:sp>
        <p:nvSpPr>
          <p:cNvPr id="5" name="Content Placeholder 2"/>
          <p:cNvSpPr txBox="1">
            <a:spLocks/>
          </p:cNvSpPr>
          <p:nvPr/>
        </p:nvSpPr>
        <p:spPr>
          <a:xfrm>
            <a:off x="4363412" y="1440810"/>
            <a:ext cx="7543801" cy="4632444"/>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800" dirty="0" smtClean="0"/>
              <a:t>Scars</a:t>
            </a:r>
          </a:p>
          <a:p>
            <a:r>
              <a:rPr lang="en-US" sz="2800" dirty="0" smtClean="0"/>
              <a:t>Food Sensitivities </a:t>
            </a:r>
          </a:p>
          <a:p>
            <a:r>
              <a:rPr lang="en-US" sz="2800" dirty="0" smtClean="0"/>
              <a:t>Processed Foods</a:t>
            </a:r>
          </a:p>
          <a:p>
            <a:r>
              <a:rPr lang="en-US" sz="2800" dirty="0" smtClean="0"/>
              <a:t>Synthetic Vitamins</a:t>
            </a:r>
          </a:p>
          <a:p>
            <a:r>
              <a:rPr lang="en-US" sz="2800" dirty="0" smtClean="0"/>
              <a:t>Immune Challenges</a:t>
            </a:r>
          </a:p>
          <a:p>
            <a:r>
              <a:rPr lang="en-US" sz="2800" dirty="0" smtClean="0"/>
              <a:t>Chemical Challenges</a:t>
            </a:r>
            <a:endParaRPr lang="en-US" sz="2600" dirty="0" smtClean="0"/>
          </a:p>
          <a:p>
            <a:r>
              <a:rPr lang="en-US" sz="2800" dirty="0" smtClean="0"/>
              <a:t>Metal Challenges</a:t>
            </a:r>
          </a:p>
          <a:p>
            <a:r>
              <a:rPr lang="en-US" sz="2800" dirty="0" smtClean="0"/>
              <a:t>Electro Magnetic Fields (EMFs) </a:t>
            </a:r>
          </a:p>
          <a:p>
            <a:pPr marL="0" indent="0">
              <a:buNone/>
            </a:pPr>
            <a:endParaRPr lang="en-US" sz="28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201" y="5725020"/>
            <a:ext cx="1791596" cy="895798"/>
          </a:xfrm>
          <a:prstGeom prst="rect">
            <a:avLst/>
          </a:prstGeom>
        </p:spPr>
      </p:pic>
    </p:spTree>
    <p:extLst>
      <p:ext uri="{BB962C8B-B14F-4D97-AF65-F5344CB8AC3E}">
        <p14:creationId xmlns:p14="http://schemas.microsoft.com/office/powerpoint/2010/main" val="75773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35" y="1123837"/>
            <a:ext cx="3112266" cy="4601183"/>
          </a:xfrm>
        </p:spPr>
        <p:txBody>
          <a:bodyPr>
            <a:normAutofit/>
          </a:bodyPr>
          <a:lstStyle/>
          <a:p>
            <a:r>
              <a:rPr lang="en-US" sz="5400" dirty="0" smtClean="0"/>
              <a:t>Physical Side Effects of Stressors</a:t>
            </a:r>
            <a:br>
              <a:rPr lang="en-US" sz="5400" dirty="0" smtClean="0"/>
            </a:br>
            <a:r>
              <a:rPr lang="en-US" sz="5400" dirty="0" smtClean="0"/>
              <a:t/>
            </a:r>
            <a:br>
              <a:rPr lang="en-US" sz="5400" dirty="0" smtClean="0"/>
            </a:br>
            <a:r>
              <a:rPr lang="en-US" sz="4400" dirty="0" smtClean="0"/>
              <a:t>(Symptoms)</a:t>
            </a:r>
            <a:endParaRPr lang="en-US" sz="4400" b="1" dirty="0"/>
          </a:p>
        </p:txBody>
      </p:sp>
      <p:sp>
        <p:nvSpPr>
          <p:cNvPr id="3" name="Content Placeholder 2"/>
          <p:cNvSpPr>
            <a:spLocks noGrp="1"/>
          </p:cNvSpPr>
          <p:nvPr>
            <p:ph idx="1"/>
          </p:nvPr>
        </p:nvSpPr>
        <p:spPr>
          <a:xfrm>
            <a:off x="4039736" y="272955"/>
            <a:ext cx="7874759" cy="6974006"/>
          </a:xfrm>
        </p:spPr>
        <p:txBody>
          <a:bodyPr>
            <a:normAutofit fontScale="55000" lnSpcReduction="20000"/>
          </a:bodyPr>
          <a:lstStyle/>
          <a:p>
            <a:r>
              <a:rPr lang="en-US" sz="4500" dirty="0" smtClean="0"/>
              <a:t>PAIN </a:t>
            </a:r>
          </a:p>
          <a:p>
            <a:r>
              <a:rPr lang="en-US" sz="4500" dirty="0" smtClean="0"/>
              <a:t>Fatigue</a:t>
            </a:r>
          </a:p>
          <a:p>
            <a:r>
              <a:rPr lang="en-US" sz="4500" dirty="0" smtClean="0"/>
              <a:t>Arthritis</a:t>
            </a:r>
          </a:p>
          <a:p>
            <a:r>
              <a:rPr lang="en-US" sz="4500" dirty="0" smtClean="0"/>
              <a:t>Bloating</a:t>
            </a:r>
          </a:p>
          <a:p>
            <a:r>
              <a:rPr lang="en-US" sz="4500" dirty="0" smtClean="0"/>
              <a:t>Weight Gain</a:t>
            </a:r>
          </a:p>
          <a:p>
            <a:r>
              <a:rPr lang="en-US" sz="4500" dirty="0" smtClean="0"/>
              <a:t>High Blood Pressure</a:t>
            </a:r>
          </a:p>
          <a:p>
            <a:r>
              <a:rPr lang="en-US" sz="4500" dirty="0" smtClean="0"/>
              <a:t>Insomnia</a:t>
            </a:r>
          </a:p>
          <a:p>
            <a:r>
              <a:rPr lang="en-US" sz="4500" dirty="0" smtClean="0"/>
              <a:t>Headaches and Migraines</a:t>
            </a:r>
          </a:p>
          <a:p>
            <a:r>
              <a:rPr lang="en-US" sz="4500" dirty="0" smtClean="0"/>
              <a:t>IBS/IBD</a:t>
            </a:r>
          </a:p>
          <a:p>
            <a:r>
              <a:rPr lang="en-US" sz="4500" dirty="0" smtClean="0"/>
              <a:t>Acid Reflux</a:t>
            </a:r>
          </a:p>
          <a:p>
            <a:r>
              <a:rPr lang="en-US" sz="4500" dirty="0" smtClean="0"/>
              <a:t>Osteoporosis</a:t>
            </a:r>
          </a:p>
          <a:p>
            <a:r>
              <a:rPr lang="en-US" sz="4500" dirty="0" smtClean="0"/>
              <a:t>Anxiety</a:t>
            </a:r>
          </a:p>
          <a:p>
            <a:r>
              <a:rPr lang="en-US" sz="4500" dirty="0" smtClean="0"/>
              <a:t>Depression</a:t>
            </a:r>
          </a:p>
          <a:p>
            <a:r>
              <a:rPr lang="en-US" sz="4500" dirty="0" smtClean="0"/>
              <a:t>Diabetes</a:t>
            </a:r>
            <a:endParaRPr lang="en-US" sz="4500" dirty="0"/>
          </a:p>
          <a:p>
            <a:r>
              <a:rPr lang="en-US" sz="4500" dirty="0" smtClean="0"/>
              <a:t>Disease</a:t>
            </a:r>
          </a:p>
          <a:p>
            <a:r>
              <a:rPr lang="en-US" sz="4500" dirty="0" smtClean="0"/>
              <a:t>And Many, Many others</a:t>
            </a:r>
          </a:p>
          <a:p>
            <a:endParaRPr lang="en-US" sz="28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pic>
        <p:nvPicPr>
          <p:cNvPr id="2050" name="Picture 2" descr="Image result for p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412" y="3911133"/>
            <a:ext cx="4143384" cy="19695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3436" y="729609"/>
            <a:ext cx="2987336" cy="1991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70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645"/>
            <a:ext cx="3439236" cy="4601183"/>
          </a:xfrm>
        </p:spPr>
        <p:txBody>
          <a:bodyPr>
            <a:normAutofit/>
          </a:bodyPr>
          <a:lstStyle/>
          <a:p>
            <a:r>
              <a:rPr lang="en-US" sz="5400" dirty="0" smtClean="0"/>
              <a:t>Roadblocks to Healing</a:t>
            </a:r>
            <a:endParaRPr lang="en-US" sz="5400" dirty="0"/>
          </a:p>
        </p:txBody>
      </p:sp>
      <p:pic>
        <p:nvPicPr>
          <p:cNvPr id="4102" name="Picture 6" descr="Image result for overturned semi on fw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12155" y="863600"/>
            <a:ext cx="6828366" cy="5121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3531059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8408"/>
            <a:ext cx="3492693" cy="4601183"/>
          </a:xfrm>
        </p:spPr>
        <p:txBody>
          <a:bodyPr>
            <a:normAutofit/>
          </a:bodyPr>
          <a:lstStyle/>
          <a:p>
            <a:r>
              <a:rPr lang="en-US" sz="5400" dirty="0" smtClean="0"/>
              <a:t>The Meridians – Your Freeway</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4345" y="176810"/>
            <a:ext cx="4662698" cy="638234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3472248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The Truth About Scars</a:t>
            </a:r>
            <a:endParaRPr lang="en-US" sz="5400" dirty="0"/>
          </a:p>
        </p:txBody>
      </p:sp>
      <p:sp>
        <p:nvSpPr>
          <p:cNvPr id="3" name="Content Placeholder 2"/>
          <p:cNvSpPr>
            <a:spLocks noGrp="1"/>
          </p:cNvSpPr>
          <p:nvPr>
            <p:ph idx="1"/>
          </p:nvPr>
        </p:nvSpPr>
        <p:spPr>
          <a:xfrm>
            <a:off x="3766398" y="312737"/>
            <a:ext cx="7315200" cy="5120640"/>
          </a:xfrm>
        </p:spPr>
        <p:txBody>
          <a:bodyPr>
            <a:normAutofit/>
          </a:bodyPr>
          <a:lstStyle/>
          <a:p>
            <a:r>
              <a:rPr lang="en-US" sz="2800" dirty="0"/>
              <a:t>Scars can make your heart race out of control…interrupt your sleeping…cause you to wake up many times in one night.…negatively impact your digestion…. sometimes they can even impair your hearing, vision or flexibility</a:t>
            </a:r>
            <a:r>
              <a:rPr lang="en-US" sz="2800" dirty="0" smtClean="0"/>
              <a:t>!</a:t>
            </a:r>
          </a:p>
          <a:p>
            <a:r>
              <a:rPr lang="en-US" sz="2800" dirty="0" smtClean="0"/>
              <a:t>Scars </a:t>
            </a:r>
            <a:r>
              <a:rPr lang="en-US" sz="2800" dirty="0"/>
              <a:t>can also throw a wrench in your </a:t>
            </a:r>
            <a:r>
              <a:rPr lang="en-US" sz="2800" dirty="0" smtClean="0"/>
              <a:t>progress </a:t>
            </a:r>
            <a:r>
              <a:rPr lang="en-US" sz="2800" dirty="0"/>
              <a:t>for weight loss or necessary weight gain!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
        <p:nvSpPr>
          <p:cNvPr id="5" name="AutoShape 2" descr="Image result for scars"/>
          <p:cNvSpPr>
            <a:spLocks noChangeAspect="1" noChangeArrowheads="1"/>
          </p:cNvSpPr>
          <p:nvPr/>
        </p:nvSpPr>
        <p:spPr bwMode="auto">
          <a:xfrm>
            <a:off x="6127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ca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Image result for sc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118" y="4789604"/>
            <a:ext cx="1997569" cy="1551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226" y="4789604"/>
            <a:ext cx="2487930" cy="1534926"/>
          </a:xfrm>
          <a:prstGeom prst="rect">
            <a:avLst/>
          </a:prstGeom>
        </p:spPr>
      </p:pic>
    </p:spTree>
    <p:extLst>
      <p:ext uri="{BB962C8B-B14F-4D97-AF65-F5344CB8AC3E}">
        <p14:creationId xmlns:p14="http://schemas.microsoft.com/office/powerpoint/2010/main" val="224125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The Truth </a:t>
            </a:r>
            <a:r>
              <a:rPr lang="en-US" sz="5400" dirty="0" smtClean="0"/>
              <a:t>About Scars</a:t>
            </a:r>
            <a:endParaRPr lang="en-US" sz="5400" dirty="0"/>
          </a:p>
        </p:txBody>
      </p:sp>
      <p:sp>
        <p:nvSpPr>
          <p:cNvPr id="3" name="Content Placeholder 2"/>
          <p:cNvSpPr>
            <a:spLocks noGrp="1"/>
          </p:cNvSpPr>
          <p:nvPr>
            <p:ph idx="1"/>
          </p:nvPr>
        </p:nvSpPr>
        <p:spPr>
          <a:xfrm>
            <a:off x="3643952" y="723331"/>
            <a:ext cx="7792872" cy="5650173"/>
          </a:xfrm>
        </p:spPr>
        <p:txBody>
          <a:bodyPr>
            <a:noAutofit/>
          </a:bodyPr>
          <a:lstStyle/>
          <a:p>
            <a:r>
              <a:rPr lang="en-US" sz="2800" dirty="0"/>
              <a:t> S</a:t>
            </a:r>
            <a:r>
              <a:rPr lang="en-US" sz="2800" dirty="0" smtClean="0"/>
              <a:t>mall </a:t>
            </a:r>
            <a:r>
              <a:rPr lang="en-US" sz="2800" dirty="0"/>
              <a:t>scars (especially around the midline of the body) can have a weighty effect.  </a:t>
            </a:r>
            <a:endParaRPr lang="en-US" sz="2800" dirty="0" smtClean="0"/>
          </a:p>
          <a:p>
            <a:pPr lvl="1"/>
            <a:r>
              <a:rPr lang="en-US" sz="2800" dirty="0" smtClean="0"/>
              <a:t>C-section</a:t>
            </a:r>
            <a:r>
              <a:rPr lang="en-US" sz="2800" dirty="0"/>
              <a:t>, episiotomy, circumcision, vasectomy scars, and </a:t>
            </a:r>
            <a:r>
              <a:rPr lang="en-US" sz="2800" dirty="0" smtClean="0"/>
              <a:t>navel  </a:t>
            </a:r>
          </a:p>
          <a:p>
            <a:pPr lvl="1"/>
            <a:r>
              <a:rPr lang="en-US" sz="2800" dirty="0" smtClean="0"/>
              <a:t>Holes </a:t>
            </a:r>
            <a:r>
              <a:rPr lang="en-US" sz="2800" dirty="0"/>
              <a:t>in the body </a:t>
            </a:r>
            <a:r>
              <a:rPr lang="en-US" sz="2800" dirty="0" smtClean="0"/>
              <a:t>can behave like scars</a:t>
            </a:r>
          </a:p>
          <a:p>
            <a:pPr lvl="2"/>
            <a:r>
              <a:rPr lang="en-US" sz="2600" dirty="0" smtClean="0"/>
              <a:t>Pierced </a:t>
            </a:r>
            <a:r>
              <a:rPr lang="en-US" sz="2600" dirty="0"/>
              <a:t>navels, nose rings, pierced ears, and tongue </a:t>
            </a:r>
            <a:r>
              <a:rPr lang="en-US" sz="2600" dirty="0" smtClean="0"/>
              <a:t>rings </a:t>
            </a:r>
            <a:r>
              <a:rPr lang="en-US" sz="2600" dirty="0"/>
              <a:t> </a:t>
            </a:r>
            <a:endParaRPr lang="en-US" sz="2600" dirty="0" smtClean="0"/>
          </a:p>
          <a:p>
            <a:r>
              <a:rPr lang="en-US" sz="2800" dirty="0" smtClean="0"/>
              <a:t>Navel </a:t>
            </a:r>
            <a:r>
              <a:rPr lang="en-US" sz="2800" dirty="0"/>
              <a:t>rings almost always have a </a:t>
            </a:r>
            <a:r>
              <a:rPr lang="en-US" sz="2800" dirty="0" smtClean="0"/>
              <a:t>wicked effect </a:t>
            </a:r>
            <a:r>
              <a:rPr lang="en-US" sz="2800" dirty="0"/>
              <a:t>as they not only cross and disrupt the energy flow, but because they are metal, they can have an electromagnetic effect.  </a:t>
            </a:r>
            <a:endParaRPr lang="en-US" sz="2800" dirty="0" smtClean="0"/>
          </a:p>
          <a:p>
            <a:r>
              <a:rPr lang="en-US" sz="2800" dirty="0"/>
              <a:t> Tattoos, stretch marks, and burns can also have this effect.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1521367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Rub Your Scars</a:t>
            </a:r>
            <a:endParaRPr lang="en-US" sz="5400" dirty="0"/>
          </a:p>
        </p:txBody>
      </p:sp>
      <p:sp>
        <p:nvSpPr>
          <p:cNvPr id="3" name="Content Placeholder 2"/>
          <p:cNvSpPr>
            <a:spLocks noGrp="1"/>
          </p:cNvSpPr>
          <p:nvPr>
            <p:ph idx="1"/>
          </p:nvPr>
        </p:nvSpPr>
        <p:spPr>
          <a:xfrm>
            <a:off x="3603011" y="797233"/>
            <a:ext cx="7820166" cy="5554639"/>
          </a:xfrm>
        </p:spPr>
        <p:txBody>
          <a:bodyPr>
            <a:normAutofit fontScale="85000" lnSpcReduction="10000"/>
          </a:bodyPr>
          <a:lstStyle/>
          <a:p>
            <a:r>
              <a:rPr lang="en-US" sz="3300" dirty="0"/>
              <a:t>Rub scars gently and slowly with: organic wheat germ </a:t>
            </a:r>
            <a:r>
              <a:rPr lang="en-US" sz="3300" dirty="0" smtClean="0"/>
              <a:t>oil, </a:t>
            </a:r>
            <a:r>
              <a:rPr lang="en-US" sz="3300" dirty="0"/>
              <a:t>organic sesame </a:t>
            </a:r>
            <a:r>
              <a:rPr lang="en-US" sz="3300" dirty="0" smtClean="0"/>
              <a:t>oil or organic </a:t>
            </a:r>
            <a:r>
              <a:rPr lang="en-US" sz="3300" dirty="0"/>
              <a:t>black currant seed oil</a:t>
            </a:r>
          </a:p>
          <a:p>
            <a:r>
              <a:rPr lang="en-US" sz="3300" dirty="0" smtClean="0"/>
              <a:t>2 </a:t>
            </a:r>
            <a:r>
              <a:rPr lang="en-US" sz="3300" dirty="0"/>
              <a:t>times a day, four minutes </a:t>
            </a:r>
            <a:r>
              <a:rPr lang="en-US" sz="3300" dirty="0" smtClean="0"/>
              <a:t>each</a:t>
            </a:r>
            <a:endParaRPr lang="en-US" sz="3300" dirty="0"/>
          </a:p>
          <a:p>
            <a:r>
              <a:rPr lang="en-US" sz="3300" dirty="0"/>
              <a:t>If your scar is horizontal, rub vertically.</a:t>
            </a:r>
          </a:p>
          <a:p>
            <a:endParaRPr lang="en-US" sz="3300" dirty="0" smtClean="0"/>
          </a:p>
          <a:p>
            <a:endParaRPr lang="en-US" sz="3300" dirty="0"/>
          </a:p>
          <a:p>
            <a:r>
              <a:rPr lang="en-US" sz="3300" dirty="0" smtClean="0"/>
              <a:t>If </a:t>
            </a:r>
            <a:r>
              <a:rPr lang="en-US" sz="3300" dirty="0"/>
              <a:t>your scar is vertical, rub horizontally.</a:t>
            </a:r>
          </a:p>
          <a:p>
            <a:endParaRPr lang="en-US" sz="3300" dirty="0"/>
          </a:p>
          <a:p>
            <a:endParaRPr lang="en-US" sz="3300" dirty="0"/>
          </a:p>
          <a:p>
            <a:r>
              <a:rPr lang="en-US" sz="3300" dirty="0"/>
              <a:t>If the scar is a circle, rub around and back &amp; forth.</a:t>
            </a:r>
          </a:p>
          <a:p>
            <a:pPr marL="0" indent="0">
              <a:buNone/>
            </a:pPr>
            <a:r>
              <a:rPr lang="en-US" dirty="0"/>
              <a:t> </a:t>
            </a:r>
          </a:p>
        </p:txBody>
      </p:sp>
      <p:pic>
        <p:nvPicPr>
          <p:cNvPr id="3074" name="Picture 2" descr="https://naturalhealingcenter.us/wp-content/uploads/2017/03/Screen-Shot-2017-03-21-at-3.43.10-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8" y="2989808"/>
            <a:ext cx="1019175" cy="6381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naturalhealingcenter.us/wp-content/uploads/2017/03/Screen-Shot-2017-03-21-at-3.43.24-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47" y="4498828"/>
            <a:ext cx="600075" cy="819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naturalhealingcenter.us/wp-content/uploads/2017/03/Screen-Shot-2017-03-21-at-3.43.41-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385" y="5932546"/>
            <a:ext cx="6572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s://naturalhealingcenter.us/wp-content/uploads/2017/03/Screen-Shot-2017-03-21-at-3.43.47-P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22" y="6008859"/>
            <a:ext cx="6191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1490351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398293" cy="4601183"/>
          </a:xfrm>
        </p:spPr>
        <p:txBody>
          <a:bodyPr>
            <a:normAutofit/>
          </a:bodyPr>
          <a:lstStyle/>
          <a:p>
            <a:r>
              <a:rPr lang="en-US" sz="5400" dirty="0" smtClean="0"/>
              <a:t>Additional Treatments for Scars</a:t>
            </a:r>
            <a:endParaRPr lang="en-US" sz="5400" dirty="0"/>
          </a:p>
        </p:txBody>
      </p:sp>
      <p:sp>
        <p:nvSpPr>
          <p:cNvPr id="3" name="Content Placeholder 2"/>
          <p:cNvSpPr>
            <a:spLocks noGrp="1"/>
          </p:cNvSpPr>
          <p:nvPr>
            <p:ph idx="1"/>
          </p:nvPr>
        </p:nvSpPr>
        <p:spPr>
          <a:xfrm>
            <a:off x="3685753" y="864108"/>
            <a:ext cx="7315200" cy="5120640"/>
          </a:xfrm>
        </p:spPr>
        <p:txBody>
          <a:bodyPr>
            <a:normAutofit/>
          </a:bodyPr>
          <a:lstStyle/>
          <a:p>
            <a:r>
              <a:rPr lang="en-US" sz="2800" dirty="0" smtClean="0"/>
              <a:t>High Quality Oils</a:t>
            </a:r>
          </a:p>
          <a:p>
            <a:endParaRPr lang="en-US" sz="2800" dirty="0" smtClean="0"/>
          </a:p>
          <a:p>
            <a:endParaRPr lang="en-US" sz="2800" dirty="0" smtClean="0"/>
          </a:p>
          <a:p>
            <a:r>
              <a:rPr lang="en-US" sz="2800" dirty="0" smtClean="0"/>
              <a:t>Chinese Cupping</a:t>
            </a:r>
          </a:p>
          <a:p>
            <a:endParaRPr lang="en-US" sz="2800" dirty="0"/>
          </a:p>
          <a:p>
            <a:endParaRPr lang="en-US" sz="2800" dirty="0" smtClean="0"/>
          </a:p>
          <a:p>
            <a:r>
              <a:rPr lang="en-US" sz="2800" dirty="0" smtClean="0"/>
              <a:t>Cold Laser Therapy</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pic>
        <p:nvPicPr>
          <p:cNvPr id="4098" name="Picture 2" descr="Image result for chinese cup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966" y="2417709"/>
            <a:ext cx="2320115" cy="15457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967" y="4384017"/>
            <a:ext cx="2492201" cy="16496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standard process sesame seed o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1153" y="315028"/>
            <a:ext cx="1405889" cy="187451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standard process wheat germ o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754" y="341754"/>
            <a:ext cx="1365799" cy="182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65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The Power of NOW</a:t>
            </a:r>
          </a:p>
        </p:txBody>
      </p:sp>
      <p:sp>
        <p:nvSpPr>
          <p:cNvPr id="3" name="Content Placeholder 2"/>
          <p:cNvSpPr>
            <a:spLocks noGrp="1"/>
          </p:cNvSpPr>
          <p:nvPr>
            <p:ph idx="1"/>
          </p:nvPr>
        </p:nvSpPr>
        <p:spPr/>
        <p:txBody>
          <a:bodyPr/>
          <a:lstStyle/>
          <a:p>
            <a:pPr lvl="2"/>
            <a:r>
              <a:rPr lang="en-US" sz="5400" dirty="0"/>
              <a:t>Nutrition</a:t>
            </a:r>
          </a:p>
          <a:p>
            <a:pPr lvl="2"/>
            <a:r>
              <a:rPr lang="en-US" sz="5400" dirty="0"/>
              <a:t>Oxygen</a:t>
            </a:r>
          </a:p>
          <a:p>
            <a:pPr lvl="2"/>
            <a:r>
              <a:rPr lang="en-US" sz="5400" dirty="0"/>
              <a:t>Water</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1340455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Nutrition</a:t>
            </a:r>
          </a:p>
        </p:txBody>
      </p:sp>
      <p:pic>
        <p:nvPicPr>
          <p:cNvPr id="4" name="Content Placeholder 3"/>
          <p:cNvPicPr>
            <a:picLocks noGrp="1" noChangeAspect="1"/>
          </p:cNvPicPr>
          <p:nvPr>
            <p:ph idx="1"/>
          </p:nvPr>
        </p:nvPicPr>
        <p:blipFill>
          <a:blip r:embed="rId2"/>
          <a:stretch>
            <a:fillRect/>
          </a:stretch>
        </p:blipFill>
        <p:spPr>
          <a:xfrm>
            <a:off x="3859619" y="805620"/>
            <a:ext cx="16104035" cy="4885048"/>
          </a:xfrm>
          <a:prstGeom prst="rect">
            <a:avLst/>
          </a:prstGeom>
        </p:spPr>
      </p:pic>
      <p:sp>
        <p:nvSpPr>
          <p:cNvPr id="5" name="TextBox 4"/>
          <p:cNvSpPr txBox="1"/>
          <p:nvPr/>
        </p:nvSpPr>
        <p:spPr>
          <a:xfrm>
            <a:off x="3859619" y="5380672"/>
            <a:ext cx="7360413" cy="1477328"/>
          </a:xfrm>
          <a:prstGeom prst="rect">
            <a:avLst/>
          </a:prstGeom>
          <a:noFill/>
        </p:spPr>
        <p:txBody>
          <a:bodyPr wrap="none" rtlCol="0">
            <a:spAutoFit/>
          </a:bodyPr>
          <a:lstStyle/>
          <a:p>
            <a:r>
              <a:rPr lang="en-US" dirty="0">
                <a:solidFill>
                  <a:schemeClr val="tx1">
                    <a:lumMod val="65000"/>
                    <a:lumOff val="35000"/>
                  </a:schemeClr>
                </a:solidFill>
              </a:rPr>
              <a:t>Protein:  Chicken, Beef, Fish, Lamb</a:t>
            </a:r>
          </a:p>
          <a:p>
            <a:r>
              <a:rPr lang="en-US" dirty="0">
                <a:solidFill>
                  <a:schemeClr val="tx1">
                    <a:lumMod val="65000"/>
                    <a:lumOff val="35000"/>
                  </a:schemeClr>
                </a:solidFill>
              </a:rPr>
              <a:t>Organic Veggies:  Green Leafy Veggies, Asparagus, Broccoli, Brussel Sprouts</a:t>
            </a:r>
          </a:p>
          <a:p>
            <a:r>
              <a:rPr lang="en-US" dirty="0">
                <a:solidFill>
                  <a:schemeClr val="tx1">
                    <a:lumMod val="65000"/>
                    <a:lumOff val="35000"/>
                  </a:schemeClr>
                </a:solidFill>
              </a:rPr>
              <a:t>Complex Carbs:  Yams, Zucchini, Squash, Pumpkin</a:t>
            </a:r>
          </a:p>
          <a:p>
            <a:r>
              <a:rPr lang="en-US" dirty="0">
                <a:solidFill>
                  <a:schemeClr val="tx1">
                    <a:lumMod val="65000"/>
                    <a:lumOff val="35000"/>
                  </a:schemeClr>
                </a:solidFill>
              </a:rPr>
              <a:t>Good Fats:  Avocado, Olive Oil, Raw Nuts, Chia Seeds, Flax Seeds</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1726443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441" y="6135068"/>
            <a:ext cx="1162673" cy="581691"/>
          </a:xfrm>
          <a:prstGeom prst="rect">
            <a:avLst/>
          </a:prstGeom>
        </p:spPr>
      </p:pic>
      <p:sp>
        <p:nvSpPr>
          <p:cNvPr id="17" name="TextBox 16"/>
          <p:cNvSpPr txBox="1"/>
          <p:nvPr/>
        </p:nvSpPr>
        <p:spPr>
          <a:xfrm>
            <a:off x="9748969" y="5261480"/>
            <a:ext cx="2040943" cy="646331"/>
          </a:xfrm>
          <a:prstGeom prst="rect">
            <a:avLst/>
          </a:prstGeom>
          <a:noFill/>
        </p:spPr>
        <p:txBody>
          <a:bodyPr wrap="none" rtlCol="0">
            <a:spAutoFit/>
          </a:bodyPr>
          <a:lstStyle/>
          <a:p>
            <a:r>
              <a:rPr lang="en-US" dirty="0" smtClean="0"/>
              <a:t>Shannon Eggleston</a:t>
            </a:r>
          </a:p>
          <a:p>
            <a:r>
              <a:rPr lang="en-US" dirty="0" smtClean="0"/>
              <a:t> Naturopath, HHP</a:t>
            </a:r>
            <a:endParaRPr lang="en-US" dirty="0"/>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71" y="875195"/>
            <a:ext cx="5186018" cy="518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0136" y="1474470"/>
            <a:ext cx="2578608" cy="3131820"/>
          </a:xfrm>
          <a:prstGeom prst="rect">
            <a:avLst/>
          </a:prstGeom>
        </p:spPr>
      </p:pic>
    </p:spTree>
    <p:extLst>
      <p:ext uri="{BB962C8B-B14F-4D97-AF65-F5344CB8AC3E}">
        <p14:creationId xmlns:p14="http://schemas.microsoft.com/office/powerpoint/2010/main" val="42623529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82" y="1123836"/>
            <a:ext cx="2947482" cy="4601183"/>
          </a:xfrm>
        </p:spPr>
        <p:txBody>
          <a:bodyPr>
            <a:normAutofit/>
          </a:bodyPr>
          <a:lstStyle/>
          <a:p>
            <a:r>
              <a:rPr lang="en-US" sz="5400" dirty="0" smtClean="0"/>
              <a:t>Digestion</a:t>
            </a:r>
            <a:endParaRPr lang="en-US" sz="5400" dirty="0"/>
          </a:p>
        </p:txBody>
      </p:sp>
      <p:sp>
        <p:nvSpPr>
          <p:cNvPr id="3" name="Content Placeholder 2"/>
          <p:cNvSpPr>
            <a:spLocks noGrp="1"/>
          </p:cNvSpPr>
          <p:nvPr>
            <p:ph idx="1"/>
          </p:nvPr>
        </p:nvSpPr>
        <p:spPr>
          <a:xfrm>
            <a:off x="3792150" y="1123836"/>
            <a:ext cx="7315200" cy="5120640"/>
          </a:xfrm>
        </p:spPr>
        <p:txBody>
          <a:bodyPr>
            <a:normAutofit fontScale="92500" lnSpcReduction="10000"/>
          </a:bodyPr>
          <a:lstStyle/>
          <a:p>
            <a:pPr lvl="1"/>
            <a:endParaRPr lang="en-US" sz="2800" dirty="0" smtClean="0"/>
          </a:p>
          <a:p>
            <a:pPr lvl="1"/>
            <a:endParaRPr lang="en-US" sz="2800" dirty="0"/>
          </a:p>
          <a:p>
            <a:pPr lvl="1"/>
            <a:r>
              <a:rPr lang="en-US" sz="2800" dirty="0"/>
              <a:t>Avoid all stressors</a:t>
            </a:r>
          </a:p>
          <a:p>
            <a:pPr lvl="1"/>
            <a:r>
              <a:rPr lang="en-US" sz="2800" dirty="0" smtClean="0"/>
              <a:t>Adrenal stress stops stomach acid from forming; leaving digestion null and void</a:t>
            </a:r>
          </a:p>
          <a:p>
            <a:pPr lvl="2"/>
            <a:r>
              <a:rPr lang="en-US" sz="2600" dirty="0" smtClean="0"/>
              <a:t>Body can’t break down foods for nutritional needs</a:t>
            </a:r>
          </a:p>
          <a:p>
            <a:pPr lvl="2"/>
            <a:r>
              <a:rPr lang="en-US" sz="2600" dirty="0" smtClean="0"/>
              <a:t>Fats cannot be broken down causing gallbladder issues and loss of taste for meat (can’t break down meat)</a:t>
            </a:r>
          </a:p>
          <a:p>
            <a:pPr lvl="2"/>
            <a:r>
              <a:rPr lang="en-US" sz="2800" dirty="0" smtClean="0"/>
              <a:t>Can progress to not being able to break down anything but steamed vegetables</a:t>
            </a:r>
          </a:p>
          <a:p>
            <a:pPr lvl="2"/>
            <a:r>
              <a:rPr lang="en-US" sz="2800" dirty="0" smtClean="0"/>
              <a:t>Can cause a sugar addiction and loss of all nutrition</a:t>
            </a:r>
          </a:p>
          <a:p>
            <a:pPr lvl="1"/>
            <a:endParaRPr lang="en-US" sz="2800" dirty="0"/>
          </a:p>
          <a:p>
            <a:pPr lvl="1"/>
            <a:endParaRPr lang="en-US" sz="2800"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29197415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474719" cy="4601183"/>
          </a:xfrm>
        </p:spPr>
        <p:txBody>
          <a:bodyPr>
            <a:normAutofit/>
          </a:bodyPr>
          <a:lstStyle/>
          <a:p>
            <a:r>
              <a:rPr lang="en-US" sz="5400" dirty="0" smtClean="0"/>
              <a:t>Harrower’s Chart</a:t>
            </a:r>
            <a:endParaRPr lang="en-US" sz="5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45255" y="1132714"/>
            <a:ext cx="6111238" cy="4583428"/>
          </a:xfrm>
          <a:prstGeom prst="rect">
            <a:avLst/>
          </a:prstGeom>
        </p:spPr>
      </p:pic>
    </p:spTree>
    <p:extLst>
      <p:ext uri="{BB962C8B-B14F-4D97-AF65-F5344CB8AC3E}">
        <p14:creationId xmlns:p14="http://schemas.microsoft.com/office/powerpoint/2010/main" val="48580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30" y="1123837"/>
            <a:ext cx="3234519" cy="4601183"/>
          </a:xfrm>
        </p:spPr>
        <p:txBody>
          <a:bodyPr>
            <a:normAutofit/>
          </a:bodyPr>
          <a:lstStyle/>
          <a:p>
            <a:r>
              <a:rPr lang="en-US" sz="5400" dirty="0" smtClean="0"/>
              <a:t>Relaxation</a:t>
            </a:r>
            <a:endParaRPr lang="en-US" sz="5400" dirty="0"/>
          </a:p>
        </p:txBody>
      </p:sp>
      <p:sp>
        <p:nvSpPr>
          <p:cNvPr id="3" name="Content Placeholder 2"/>
          <p:cNvSpPr>
            <a:spLocks noGrp="1"/>
          </p:cNvSpPr>
          <p:nvPr>
            <p:ph idx="1"/>
          </p:nvPr>
        </p:nvSpPr>
        <p:spPr/>
        <p:txBody>
          <a:bodyPr>
            <a:normAutofit/>
          </a:bodyPr>
          <a:lstStyle/>
          <a:p>
            <a:r>
              <a:rPr lang="en-US" sz="2800" dirty="0" smtClean="0"/>
              <a:t>Minimum 8 Hours of sleep per night</a:t>
            </a:r>
          </a:p>
          <a:p>
            <a:r>
              <a:rPr lang="en-US" sz="2800" dirty="0"/>
              <a:t>Avoid </a:t>
            </a:r>
            <a:r>
              <a:rPr lang="en-US" sz="2800" dirty="0" smtClean="0"/>
              <a:t>Arguing</a:t>
            </a:r>
          </a:p>
          <a:p>
            <a:r>
              <a:rPr lang="en-US" sz="2800" dirty="0" smtClean="0"/>
              <a:t>Forgive</a:t>
            </a:r>
            <a:endParaRPr lang="en-US" sz="2800" dirty="0"/>
          </a:p>
          <a:p>
            <a:r>
              <a:rPr lang="en-US" sz="2800" dirty="0" smtClean="0"/>
              <a:t>Receive…….</a:t>
            </a:r>
          </a:p>
          <a:p>
            <a:endParaRPr lang="en-US" sz="2800" dirty="0"/>
          </a:p>
          <a:p>
            <a:pPr marL="0" indent="0">
              <a:buNone/>
            </a:pPr>
            <a:r>
              <a:rPr lang="en-US" sz="4000" dirty="0"/>
              <a:t>How do YOU destress/unwind</a:t>
            </a:r>
            <a:r>
              <a:rPr lang="en-US" sz="4000" dirty="0" smtClean="0"/>
              <a:t>?</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3461890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Health</a:t>
            </a:r>
            <a:endParaRPr lang="en-US" dirty="0"/>
          </a:p>
        </p:txBody>
      </p:sp>
      <p:pic>
        <p:nvPicPr>
          <p:cNvPr id="1028" name="Picture 4"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12155" y="863600"/>
            <a:ext cx="6828366" cy="512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495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EPA &amp; DHA</a:t>
            </a:r>
            <a:endParaRPr lang="en-US" dirty="0"/>
          </a:p>
        </p:txBody>
      </p:sp>
      <p:sp>
        <p:nvSpPr>
          <p:cNvPr id="3" name="Content Placeholder 2"/>
          <p:cNvSpPr>
            <a:spLocks noGrp="1"/>
          </p:cNvSpPr>
          <p:nvPr>
            <p:ph idx="1"/>
          </p:nvPr>
        </p:nvSpPr>
        <p:spPr>
          <a:xfrm>
            <a:off x="3814676" y="1123837"/>
            <a:ext cx="7608499" cy="5120640"/>
          </a:xfrm>
        </p:spPr>
        <p:txBody>
          <a:bodyPr>
            <a:normAutofit fontScale="92500"/>
          </a:bodyPr>
          <a:lstStyle/>
          <a:p>
            <a:pPr>
              <a:buFont typeface="Arial" panose="020B0604020202020204" pitchFamily="34" charset="0"/>
              <a:buChar char="•"/>
            </a:pPr>
            <a:r>
              <a:rPr lang="en-US" sz="3000" dirty="0"/>
              <a:t>Did you know that EPA +DHA can reduce risk of coronary events by 53</a:t>
            </a:r>
            <a:r>
              <a:rPr lang="en-US" sz="3000" dirty="0" smtClean="0"/>
              <a:t>%?</a:t>
            </a:r>
          </a:p>
          <a:p>
            <a:pPr>
              <a:buFont typeface="Arial" panose="020B0604020202020204" pitchFamily="34" charset="0"/>
              <a:buChar char="•"/>
            </a:pPr>
            <a:r>
              <a:rPr lang="en-US" sz="3000" dirty="0" smtClean="0"/>
              <a:t>Sudden </a:t>
            </a:r>
            <a:r>
              <a:rPr lang="en-US" sz="3000" dirty="0"/>
              <a:t>death from heart attack by 90</a:t>
            </a:r>
            <a:r>
              <a:rPr lang="en-US" sz="3000" dirty="0" smtClean="0"/>
              <a:t>%?</a:t>
            </a:r>
          </a:p>
          <a:p>
            <a:pPr>
              <a:buFont typeface="Arial" panose="020B0604020202020204" pitchFamily="34" charset="0"/>
              <a:buChar char="•"/>
            </a:pPr>
            <a:r>
              <a:rPr lang="en-US" sz="3000" dirty="0" smtClean="0"/>
              <a:t>Improve </a:t>
            </a:r>
            <a:r>
              <a:rPr lang="en-US" sz="3000" dirty="0"/>
              <a:t>cognition and mental health with aging, reduce depression, reduce the risk of </a:t>
            </a:r>
            <a:r>
              <a:rPr lang="en-US" sz="3000" dirty="0" smtClean="0"/>
              <a:t>dementia, Alzheimer’s </a:t>
            </a:r>
            <a:r>
              <a:rPr lang="en-US" sz="3000" dirty="0"/>
              <a:t>and stroke</a:t>
            </a:r>
            <a:r>
              <a:rPr lang="en-US" sz="3000" dirty="0" smtClean="0"/>
              <a:t>?</a:t>
            </a:r>
            <a:endParaRPr lang="en-US" sz="3000" dirty="0" smtClean="0"/>
          </a:p>
          <a:p>
            <a:pPr>
              <a:buFont typeface="Arial" panose="020B0604020202020204" pitchFamily="34" charset="0"/>
              <a:buChar char="•"/>
            </a:pPr>
            <a:r>
              <a:rPr lang="en-US" sz="3000" dirty="0" smtClean="0"/>
              <a:t>And </a:t>
            </a:r>
            <a:r>
              <a:rPr lang="en-US" sz="3000" dirty="0"/>
              <a:t>in children, improve verbal and motor skills</a:t>
            </a:r>
            <a:r>
              <a:rPr lang="en-US" sz="3000" dirty="0" smtClean="0"/>
              <a:t>?</a:t>
            </a:r>
          </a:p>
          <a:p>
            <a:pPr>
              <a:buFont typeface="Arial" panose="020B0604020202020204" pitchFamily="34" charset="0"/>
              <a:buChar char="•"/>
            </a:pPr>
            <a:r>
              <a:rPr lang="en-US" sz="3000" dirty="0" smtClean="0"/>
              <a:t>Did </a:t>
            </a:r>
            <a:r>
              <a:rPr lang="en-US" sz="3000" dirty="0"/>
              <a:t>you know that an average American consumes a tiny 100-200mg of EPA + DHA </a:t>
            </a:r>
            <a:r>
              <a:rPr lang="en-US" sz="3000" dirty="0" smtClean="0"/>
              <a:t>where </a:t>
            </a:r>
            <a:r>
              <a:rPr lang="en-US" sz="3000" dirty="0"/>
              <a:t>the National Institutes of </a:t>
            </a:r>
            <a:r>
              <a:rPr lang="en-US" sz="3000" dirty="0" smtClean="0"/>
              <a:t>Health’s minimum </a:t>
            </a:r>
            <a:r>
              <a:rPr lang="en-US" sz="3000" dirty="0" smtClean="0"/>
              <a:t>recommendation is </a:t>
            </a:r>
            <a:r>
              <a:rPr lang="en-US" sz="3000" dirty="0"/>
              <a:t>5x that at </a:t>
            </a:r>
            <a:r>
              <a:rPr lang="en-US" sz="3000" dirty="0" smtClean="0"/>
              <a:t>650 mg/day?</a:t>
            </a:r>
            <a:endParaRPr lang="en-US" sz="30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1474820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Specific Fatty Acids  are Critical to a Healthy Nervous System</a:t>
            </a:r>
            <a:endParaRPr lang="en-US" sz="4800" dirty="0"/>
          </a:p>
        </p:txBody>
      </p:sp>
      <p:sp>
        <p:nvSpPr>
          <p:cNvPr id="3" name="Content Placeholder 2"/>
          <p:cNvSpPr>
            <a:spLocks noGrp="1"/>
          </p:cNvSpPr>
          <p:nvPr>
            <p:ph idx="1"/>
          </p:nvPr>
        </p:nvSpPr>
        <p:spPr/>
        <p:txBody>
          <a:bodyPr>
            <a:normAutofit/>
          </a:bodyPr>
          <a:lstStyle/>
          <a:p>
            <a:pPr marL="0" indent="0">
              <a:buNone/>
            </a:pPr>
            <a:r>
              <a:rPr lang="en-US" sz="2800" dirty="0" smtClean="0"/>
              <a:t>EPA &amp; DHA</a:t>
            </a:r>
          </a:p>
          <a:p>
            <a:r>
              <a:rPr lang="en-US" sz="2800" dirty="0" smtClean="0"/>
              <a:t>Reduce Inflammation</a:t>
            </a:r>
          </a:p>
          <a:p>
            <a:r>
              <a:rPr lang="en-US" sz="2800" dirty="0" smtClean="0"/>
              <a:t>Repair Nerve Cells</a:t>
            </a:r>
          </a:p>
          <a:p>
            <a:r>
              <a:rPr lang="en-US" sz="2800" dirty="0" smtClean="0"/>
              <a:t>Regulate Cell-to-Cell Signaling</a:t>
            </a:r>
          </a:p>
          <a:p>
            <a:r>
              <a:rPr lang="en-US" sz="2800" dirty="0" smtClean="0"/>
              <a:t>Improve Mood, Memory &amp; Focus</a:t>
            </a:r>
          </a:p>
          <a:p>
            <a:r>
              <a:rPr lang="en-US" sz="2800" dirty="0" smtClean="0"/>
              <a:t>Improve Immune Function</a:t>
            </a:r>
          </a:p>
          <a:p>
            <a:r>
              <a:rPr lang="en-US" sz="2800" dirty="0" smtClean="0"/>
              <a:t>Reduce Nerve &amp; Joint Pain</a:t>
            </a:r>
          </a:p>
          <a:p>
            <a:endParaRPr lang="en-US" dirty="0" smtClean="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493" y="530726"/>
            <a:ext cx="3089728" cy="24717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3543140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Oxygen</a:t>
            </a:r>
          </a:p>
        </p:txBody>
      </p:sp>
      <p:sp>
        <p:nvSpPr>
          <p:cNvPr id="3" name="Content Placeholder 2"/>
          <p:cNvSpPr>
            <a:spLocks noGrp="1"/>
          </p:cNvSpPr>
          <p:nvPr>
            <p:ph idx="1"/>
          </p:nvPr>
        </p:nvSpPr>
        <p:spPr/>
        <p:txBody>
          <a:bodyPr/>
          <a:lstStyle/>
          <a:p>
            <a:pPr marL="0" indent="0" algn="ctr">
              <a:buNone/>
            </a:pPr>
            <a:r>
              <a:rPr lang="en-US" sz="5400" dirty="0">
                <a:solidFill>
                  <a:schemeClr val="bg2">
                    <a:lumMod val="50000"/>
                  </a:schemeClr>
                </a:solidFill>
              </a:rPr>
              <a:t>Practice Breathing </a:t>
            </a:r>
          </a:p>
          <a:p>
            <a:pPr marL="0" indent="0" algn="ctr">
              <a:buNone/>
            </a:pPr>
            <a:r>
              <a:rPr lang="en-US" sz="5400" dirty="0">
                <a:solidFill>
                  <a:schemeClr val="bg2">
                    <a:lumMod val="50000"/>
                  </a:schemeClr>
                </a:solidFill>
              </a:rPr>
              <a:t>for </a:t>
            </a:r>
          </a:p>
          <a:p>
            <a:pPr marL="0" indent="0" algn="ctr">
              <a:buNone/>
            </a:pPr>
            <a:r>
              <a:rPr lang="en-US" sz="5400" dirty="0">
                <a:solidFill>
                  <a:schemeClr val="bg2">
                    <a:lumMod val="50000"/>
                  </a:schemeClr>
                </a:solidFill>
              </a:rPr>
              <a:t>Relaxation and Pain Control</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21095609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3108058" cy="4601183"/>
          </a:xfrm>
        </p:spPr>
        <p:txBody>
          <a:bodyPr>
            <a:normAutofit/>
          </a:bodyPr>
          <a:lstStyle/>
          <a:p>
            <a:r>
              <a:rPr lang="en-US" sz="5400" dirty="0"/>
              <a:t>The Eggleston</a:t>
            </a:r>
            <a:br>
              <a:rPr lang="en-US" sz="5400" dirty="0"/>
            </a:br>
            <a:r>
              <a:rPr lang="en-US" sz="5400" dirty="0"/>
              <a:t>Maneuver</a:t>
            </a:r>
          </a:p>
        </p:txBody>
      </p:sp>
      <p:sp>
        <p:nvSpPr>
          <p:cNvPr id="4" name="Title 1"/>
          <p:cNvSpPr txBox="1">
            <a:spLocks/>
          </p:cNvSpPr>
          <p:nvPr/>
        </p:nvSpPr>
        <p:spPr>
          <a:xfrm>
            <a:off x="252919"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endParaRPr lang="en-US" sz="4800" dirty="0"/>
          </a:p>
        </p:txBody>
      </p:sp>
      <p:pic>
        <p:nvPicPr>
          <p:cNvPr id="6" name="Picture 5" descr="Image result for neck rotation"/>
          <p:cNvPicPr/>
          <p:nvPr/>
        </p:nvPicPr>
        <p:blipFill>
          <a:blip r:embed="rId2">
            <a:extLst>
              <a:ext uri="{28A0092B-C50C-407E-A947-70E740481C1C}">
                <a14:useLocalDpi xmlns:a14="http://schemas.microsoft.com/office/drawing/2010/main" val="0"/>
              </a:ext>
            </a:extLst>
          </a:blip>
          <a:srcRect/>
          <a:stretch>
            <a:fillRect/>
          </a:stretch>
        </p:blipFill>
        <p:spPr bwMode="auto">
          <a:xfrm>
            <a:off x="4298921" y="1387187"/>
            <a:ext cx="1391285" cy="952500"/>
          </a:xfrm>
          <a:prstGeom prst="rect">
            <a:avLst/>
          </a:prstGeom>
          <a:noFill/>
          <a:ln>
            <a:noFill/>
          </a:ln>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4090" y="1425287"/>
            <a:ext cx="767080" cy="914400"/>
          </a:xfrm>
          <a:prstGeom prst="rect">
            <a:avLst/>
          </a:prstGeom>
          <a:noFill/>
          <a:ln>
            <a:noFill/>
          </a:ln>
        </p:spPr>
      </p:pic>
      <p:sp>
        <p:nvSpPr>
          <p:cNvPr id="8" name="Rectangle 7"/>
          <p:cNvSpPr/>
          <p:nvPr/>
        </p:nvSpPr>
        <p:spPr>
          <a:xfrm>
            <a:off x="3933440" y="505817"/>
            <a:ext cx="7782791" cy="523220"/>
          </a:xfrm>
          <a:prstGeom prst="rect">
            <a:avLst/>
          </a:prstGeom>
        </p:spPr>
        <p:txBody>
          <a:bodyPr wrap="square">
            <a:spAutoFit/>
          </a:bodyPr>
          <a:lstStyle/>
          <a:p>
            <a:r>
              <a:rPr lang="en-US" sz="2800" b="1" dirty="0">
                <a:solidFill>
                  <a:schemeClr val="bg2">
                    <a:lumMod val="50000"/>
                  </a:schemeClr>
                </a:solidFill>
              </a:rPr>
              <a:t>Inhale then </a:t>
            </a:r>
            <a:r>
              <a:rPr lang="en-US" sz="2800" b="1" dirty="0" smtClean="0">
                <a:solidFill>
                  <a:schemeClr val="bg2">
                    <a:lumMod val="50000"/>
                  </a:schemeClr>
                </a:solidFill>
              </a:rPr>
              <a:t>Exhale </a:t>
            </a:r>
            <a:r>
              <a:rPr lang="en-US" sz="2800" b="1" dirty="0">
                <a:solidFill>
                  <a:schemeClr val="bg2">
                    <a:lumMod val="50000"/>
                  </a:schemeClr>
                </a:solidFill>
              </a:rPr>
              <a:t>as you </a:t>
            </a:r>
            <a:r>
              <a:rPr lang="en-US" sz="2800" b="1" dirty="0" smtClean="0">
                <a:solidFill>
                  <a:schemeClr val="bg2">
                    <a:lumMod val="50000"/>
                  </a:schemeClr>
                </a:solidFill>
              </a:rPr>
              <a:t>Perform </a:t>
            </a:r>
            <a:r>
              <a:rPr lang="en-US" sz="2800" b="1" dirty="0">
                <a:solidFill>
                  <a:schemeClr val="bg2">
                    <a:lumMod val="50000"/>
                  </a:schemeClr>
                </a:solidFill>
              </a:rPr>
              <a:t>the </a:t>
            </a:r>
            <a:r>
              <a:rPr lang="en-US" sz="2800" b="1" dirty="0" smtClean="0">
                <a:solidFill>
                  <a:schemeClr val="bg2">
                    <a:lumMod val="50000"/>
                  </a:schemeClr>
                </a:solidFill>
              </a:rPr>
              <a:t>Stretch</a:t>
            </a:r>
            <a:endParaRPr lang="en-US" sz="2800" dirty="0">
              <a:solidFill>
                <a:schemeClr val="bg2">
                  <a:lumMod val="50000"/>
                </a:schemeClr>
              </a:solidFill>
            </a:endParaRPr>
          </a:p>
        </p:txBody>
      </p:sp>
      <p:sp>
        <p:nvSpPr>
          <p:cNvPr id="9" name="TextBox 8"/>
          <p:cNvSpPr txBox="1"/>
          <p:nvPr/>
        </p:nvSpPr>
        <p:spPr>
          <a:xfrm>
            <a:off x="6691746" y="1742670"/>
            <a:ext cx="4062331" cy="923330"/>
          </a:xfrm>
          <a:prstGeom prst="rect">
            <a:avLst/>
          </a:prstGeom>
          <a:noFill/>
        </p:spPr>
        <p:txBody>
          <a:bodyPr wrap="none" rtlCol="0">
            <a:spAutoFit/>
          </a:bodyPr>
          <a:lstStyle/>
          <a:p>
            <a:r>
              <a:rPr lang="en-US" dirty="0">
                <a:solidFill>
                  <a:schemeClr val="bg2">
                    <a:lumMod val="50000"/>
                  </a:schemeClr>
                </a:solidFill>
              </a:rPr>
              <a:t>1.  Neck rotation with head on flat pillow </a:t>
            </a:r>
          </a:p>
          <a:p>
            <a:r>
              <a:rPr lang="en-US" dirty="0">
                <a:solidFill>
                  <a:schemeClr val="bg2">
                    <a:lumMod val="50000"/>
                  </a:schemeClr>
                </a:solidFill>
              </a:rPr>
              <a:t>(head tilted back)</a:t>
            </a:r>
          </a:p>
          <a:p>
            <a:endParaRPr lang="en-US" dirty="0">
              <a:solidFill>
                <a:schemeClr val="bg2">
                  <a:lumMod val="50000"/>
                </a:schemeClr>
              </a:solidFill>
            </a:endParaRPr>
          </a:p>
        </p:txBody>
      </p:sp>
      <p:pic>
        <p:nvPicPr>
          <p:cNvPr id="10" name="Picture 9" descr="Image result for backwards arm rotati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9254" y="2704107"/>
            <a:ext cx="914400" cy="1524992"/>
          </a:xfrm>
          <a:prstGeom prst="rect">
            <a:avLst/>
          </a:prstGeom>
          <a:noFill/>
          <a:ln>
            <a:noFill/>
          </a:ln>
        </p:spPr>
      </p:pic>
      <p:sp>
        <p:nvSpPr>
          <p:cNvPr id="11" name="TextBox 10"/>
          <p:cNvSpPr txBox="1"/>
          <p:nvPr/>
        </p:nvSpPr>
        <p:spPr>
          <a:xfrm>
            <a:off x="6689406" y="3143438"/>
            <a:ext cx="5026825" cy="646331"/>
          </a:xfrm>
          <a:prstGeom prst="rect">
            <a:avLst/>
          </a:prstGeom>
          <a:noFill/>
        </p:spPr>
        <p:txBody>
          <a:bodyPr wrap="none" rtlCol="0">
            <a:spAutoFit/>
          </a:bodyPr>
          <a:lstStyle/>
          <a:p>
            <a:r>
              <a:rPr lang="en-US" dirty="0">
                <a:solidFill>
                  <a:schemeClr val="bg2">
                    <a:lumMod val="50000"/>
                  </a:schemeClr>
                </a:solidFill>
              </a:rPr>
              <a:t>2.  Arm rotation backwards in your range of motion</a:t>
            </a:r>
          </a:p>
          <a:p>
            <a:endParaRPr lang="en-US" dirty="0">
              <a:solidFill>
                <a:schemeClr val="bg2">
                  <a:lumMod val="50000"/>
                </a:schemeClr>
              </a:solidFill>
            </a:endParaRPr>
          </a:p>
        </p:txBody>
      </p:sp>
      <p:pic>
        <p:nvPicPr>
          <p:cNvPr id="12" name="Picture 11" descr="Image result for shoulder pinches backwards"/>
          <p:cNvPicPr/>
          <p:nvPr/>
        </p:nvPicPr>
        <p:blipFill>
          <a:blip r:embed="rId5">
            <a:extLst>
              <a:ext uri="{28A0092B-C50C-407E-A947-70E740481C1C}">
                <a14:useLocalDpi xmlns:a14="http://schemas.microsoft.com/office/drawing/2010/main" val="0"/>
              </a:ext>
            </a:extLst>
          </a:blip>
          <a:srcRect/>
          <a:stretch>
            <a:fillRect/>
          </a:stretch>
        </p:blipFill>
        <p:spPr bwMode="auto">
          <a:xfrm>
            <a:off x="4804605" y="4587249"/>
            <a:ext cx="1343025" cy="1552575"/>
          </a:xfrm>
          <a:prstGeom prst="rect">
            <a:avLst/>
          </a:prstGeom>
          <a:noFill/>
          <a:ln>
            <a:noFill/>
          </a:ln>
        </p:spPr>
      </p:pic>
      <p:sp>
        <p:nvSpPr>
          <p:cNvPr id="13" name="TextBox 12"/>
          <p:cNvSpPr txBox="1"/>
          <p:nvPr/>
        </p:nvSpPr>
        <p:spPr>
          <a:xfrm>
            <a:off x="6236108" y="4587249"/>
            <a:ext cx="4973606" cy="923330"/>
          </a:xfrm>
          <a:prstGeom prst="rect">
            <a:avLst/>
          </a:prstGeom>
          <a:noFill/>
        </p:spPr>
        <p:txBody>
          <a:bodyPr wrap="none" rtlCol="0">
            <a:spAutoFit/>
          </a:bodyPr>
          <a:lstStyle/>
          <a:p>
            <a:r>
              <a:rPr lang="en-US" dirty="0">
                <a:solidFill>
                  <a:schemeClr val="bg2">
                    <a:lumMod val="50000"/>
                  </a:schemeClr>
                </a:solidFill>
              </a:rPr>
              <a:t> </a:t>
            </a:r>
          </a:p>
          <a:p>
            <a:r>
              <a:rPr lang="en-US" dirty="0">
                <a:solidFill>
                  <a:schemeClr val="bg2">
                    <a:lumMod val="50000"/>
                  </a:schemeClr>
                </a:solidFill>
              </a:rPr>
              <a:t>         3.  Shoulder pinches backwards while exhaling</a:t>
            </a:r>
          </a:p>
          <a:p>
            <a:endParaRPr lang="en-US" dirty="0">
              <a:solidFill>
                <a:schemeClr val="bg2">
                  <a:lumMod val="50000"/>
                </a:schemeClr>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4101636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Drink Half  your Body Weight in Ounces</a:t>
            </a: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9176" y="1284699"/>
            <a:ext cx="8075653" cy="430317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2699732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Drink Pure Spring Water</a:t>
            </a:r>
          </a:p>
        </p:txBody>
      </p:sp>
      <p:sp>
        <p:nvSpPr>
          <p:cNvPr id="3" name="Content Placeholder 2"/>
          <p:cNvSpPr>
            <a:spLocks noGrp="1"/>
          </p:cNvSpPr>
          <p:nvPr>
            <p:ph idx="1"/>
          </p:nvPr>
        </p:nvSpPr>
        <p:spPr>
          <a:xfrm>
            <a:off x="3480179" y="-3248167"/>
            <a:ext cx="8461612" cy="9239534"/>
          </a:xfrm>
        </p:spPr>
        <p:txBody>
          <a:bodyPr/>
          <a:lstStyle/>
          <a:p>
            <a:pPr marL="0" indent="0" algn="ctr">
              <a:buNone/>
            </a:pPr>
            <a:r>
              <a:rPr lang="en-US" sz="2800" dirty="0">
                <a:solidFill>
                  <a:schemeClr val="bg2">
                    <a:lumMod val="50000"/>
                  </a:schemeClr>
                </a:solidFill>
              </a:rPr>
              <a:t>Filter your Water to </a:t>
            </a:r>
            <a:r>
              <a:rPr lang="en-US" sz="2800" dirty="0" smtClean="0">
                <a:solidFill>
                  <a:schemeClr val="bg2">
                    <a:lumMod val="50000"/>
                  </a:schemeClr>
                </a:solidFill>
              </a:rPr>
              <a:t>Remove </a:t>
            </a:r>
            <a:r>
              <a:rPr lang="en-US" sz="2800" dirty="0">
                <a:solidFill>
                  <a:schemeClr val="bg2">
                    <a:lumMod val="50000"/>
                  </a:schemeClr>
                </a:solidFill>
              </a:rPr>
              <a:t>Common Toxins: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076" y="2591727"/>
            <a:ext cx="2912930" cy="3133293"/>
          </a:xfrm>
          <a:prstGeom prst="rect">
            <a:avLst/>
          </a:prstGeom>
        </p:spPr>
      </p:pic>
      <p:sp>
        <p:nvSpPr>
          <p:cNvPr id="5" name="Rectangle 4"/>
          <p:cNvSpPr/>
          <p:nvPr/>
        </p:nvSpPr>
        <p:spPr>
          <a:xfrm>
            <a:off x="4203511" y="1760561"/>
            <a:ext cx="4244454" cy="4401205"/>
          </a:xfrm>
          <a:prstGeom prst="rect">
            <a:avLst/>
          </a:prstGeom>
        </p:spPr>
        <p:txBody>
          <a:bodyPr wrap="square">
            <a:spAutoFit/>
          </a:bodyPr>
          <a:lstStyle/>
          <a:p>
            <a:pPr marL="285750" indent="-285750">
              <a:buFont typeface="Arial" panose="020B0604020202020204" pitchFamily="34" charset="0"/>
              <a:buChar char="•"/>
            </a:pPr>
            <a:r>
              <a:rPr lang="en-US" sz="2800" dirty="0">
                <a:solidFill>
                  <a:schemeClr val="bg2">
                    <a:lumMod val="50000"/>
                  </a:schemeClr>
                </a:solidFill>
              </a:rPr>
              <a:t>Fluoride</a:t>
            </a:r>
          </a:p>
          <a:p>
            <a:pPr marL="285750" indent="-285750">
              <a:buFont typeface="Arial" panose="020B0604020202020204" pitchFamily="34" charset="0"/>
              <a:buChar char="•"/>
            </a:pPr>
            <a:r>
              <a:rPr lang="en-US" sz="2800" dirty="0">
                <a:solidFill>
                  <a:schemeClr val="bg2">
                    <a:lumMod val="50000"/>
                  </a:schemeClr>
                </a:solidFill>
              </a:rPr>
              <a:t>Chlorine</a:t>
            </a:r>
          </a:p>
          <a:p>
            <a:pPr marL="285750" indent="-285750">
              <a:buFont typeface="Arial" panose="020B0604020202020204" pitchFamily="34" charset="0"/>
              <a:buChar char="•"/>
            </a:pPr>
            <a:r>
              <a:rPr lang="en-US" sz="2800" dirty="0">
                <a:solidFill>
                  <a:schemeClr val="bg2">
                    <a:lumMod val="50000"/>
                  </a:schemeClr>
                </a:solidFill>
              </a:rPr>
              <a:t>Lead</a:t>
            </a:r>
          </a:p>
          <a:p>
            <a:pPr marL="285750" indent="-285750">
              <a:buFont typeface="Arial" panose="020B0604020202020204" pitchFamily="34" charset="0"/>
              <a:buChar char="•"/>
            </a:pPr>
            <a:r>
              <a:rPr lang="en-US" sz="2800" dirty="0">
                <a:solidFill>
                  <a:schemeClr val="bg2">
                    <a:lumMod val="50000"/>
                  </a:schemeClr>
                </a:solidFill>
              </a:rPr>
              <a:t>Mercury</a:t>
            </a:r>
          </a:p>
          <a:p>
            <a:pPr marL="285750" indent="-285750">
              <a:buFont typeface="Arial" panose="020B0604020202020204" pitchFamily="34" charset="0"/>
              <a:buChar char="•"/>
            </a:pPr>
            <a:r>
              <a:rPr lang="en-US" sz="2800" dirty="0">
                <a:solidFill>
                  <a:schemeClr val="bg2">
                    <a:lumMod val="50000"/>
                  </a:schemeClr>
                </a:solidFill>
              </a:rPr>
              <a:t>Chromium 6</a:t>
            </a:r>
          </a:p>
          <a:p>
            <a:pPr marL="285750" indent="-285750">
              <a:buFont typeface="Arial" panose="020B0604020202020204" pitchFamily="34" charset="0"/>
              <a:buChar char="•"/>
            </a:pPr>
            <a:r>
              <a:rPr lang="en-US" sz="2800" dirty="0">
                <a:solidFill>
                  <a:schemeClr val="bg2">
                    <a:lumMod val="50000"/>
                  </a:schemeClr>
                </a:solidFill>
              </a:rPr>
              <a:t>Arsenic</a:t>
            </a:r>
          </a:p>
          <a:p>
            <a:pPr marL="285750" indent="-285750">
              <a:buFont typeface="Arial" panose="020B0604020202020204" pitchFamily="34" charset="0"/>
              <a:buChar char="•"/>
            </a:pPr>
            <a:r>
              <a:rPr lang="en-US" sz="2800" dirty="0">
                <a:solidFill>
                  <a:schemeClr val="bg2">
                    <a:lumMod val="50000"/>
                  </a:schemeClr>
                </a:solidFill>
              </a:rPr>
              <a:t>Pesticides</a:t>
            </a:r>
          </a:p>
          <a:p>
            <a:pPr marL="285750" indent="-285750">
              <a:buFont typeface="Arial" panose="020B0604020202020204" pitchFamily="34" charset="0"/>
              <a:buChar char="•"/>
            </a:pPr>
            <a:r>
              <a:rPr lang="en-US" sz="2800" dirty="0">
                <a:solidFill>
                  <a:schemeClr val="bg2">
                    <a:lumMod val="50000"/>
                  </a:schemeClr>
                </a:solidFill>
              </a:rPr>
              <a:t>Insecticides</a:t>
            </a:r>
          </a:p>
          <a:p>
            <a:pPr marL="285750" indent="-285750">
              <a:buFont typeface="Arial" panose="020B0604020202020204" pitchFamily="34" charset="0"/>
              <a:buChar char="•"/>
            </a:pPr>
            <a:r>
              <a:rPr lang="en-US" sz="2800" dirty="0">
                <a:solidFill>
                  <a:schemeClr val="bg2">
                    <a:lumMod val="50000"/>
                  </a:schemeClr>
                </a:solidFill>
              </a:rPr>
              <a:t>Chemicals</a:t>
            </a:r>
          </a:p>
          <a:p>
            <a:pPr marL="285750" indent="-285750">
              <a:buFont typeface="Arial" panose="020B0604020202020204" pitchFamily="34" charset="0"/>
              <a:buChar char="•"/>
            </a:pPr>
            <a:r>
              <a:rPr lang="en-US" sz="2800" dirty="0">
                <a:solidFill>
                  <a:schemeClr val="bg2">
                    <a:lumMod val="50000"/>
                  </a:schemeClr>
                </a:solidFill>
              </a:rPr>
              <a:t>And More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3057234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Approaches to Resolving Pain  &amp; Symptoms Naturally &amp; Permanently</a:t>
            </a:r>
            <a:endParaRPr lang="en-US" dirty="0"/>
          </a:p>
        </p:txBody>
      </p:sp>
      <p:sp>
        <p:nvSpPr>
          <p:cNvPr id="3" name="Content Placeholder 2"/>
          <p:cNvSpPr>
            <a:spLocks noGrp="1"/>
          </p:cNvSpPr>
          <p:nvPr>
            <p:ph idx="1"/>
          </p:nvPr>
        </p:nvSpPr>
        <p:spPr/>
        <p:txBody>
          <a:bodyPr/>
          <a:lstStyle/>
          <a:p>
            <a:r>
              <a:rPr lang="en-US" sz="2800" dirty="0" smtClean="0"/>
              <a:t>1. Alarm Points</a:t>
            </a:r>
          </a:p>
          <a:p>
            <a:r>
              <a:rPr lang="en-US" sz="2800" dirty="0" smtClean="0"/>
              <a:t>2. Causes &amp; Physical Side Effects of Stress</a:t>
            </a:r>
          </a:p>
          <a:p>
            <a:r>
              <a:rPr lang="en-US" sz="2800" dirty="0" smtClean="0"/>
              <a:t>3. </a:t>
            </a:r>
            <a:r>
              <a:rPr lang="en-US" sz="2800" dirty="0"/>
              <a:t>Roadblocks to Healing</a:t>
            </a:r>
          </a:p>
          <a:p>
            <a:r>
              <a:rPr lang="en-US" sz="2800" dirty="0" smtClean="0"/>
              <a:t>4. The Truth About Scars</a:t>
            </a:r>
          </a:p>
          <a:p>
            <a:r>
              <a:rPr lang="en-US" sz="2800" dirty="0" smtClean="0"/>
              <a:t>5.  The Power of NOW</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25124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118" y="2644047"/>
            <a:ext cx="3390672" cy="923330"/>
          </a:xfrm>
          <a:prstGeom prst="rect">
            <a:avLst/>
          </a:prstGeom>
          <a:noFill/>
        </p:spPr>
        <p:txBody>
          <a:bodyPr wrap="none" rtlCol="0">
            <a:spAutoFit/>
          </a:bodyPr>
          <a:lstStyle/>
          <a:p>
            <a:r>
              <a:rPr lang="en-US" sz="5400" dirty="0" smtClean="0">
                <a:solidFill>
                  <a:schemeClr val="bg1"/>
                </a:solidFill>
              </a:rPr>
              <a:t>Questions?</a:t>
            </a:r>
            <a:endParaRPr lang="en-US" sz="5400" dirty="0">
              <a:solidFill>
                <a:schemeClr val="bg1"/>
              </a:solidFill>
            </a:endParaRPr>
          </a:p>
        </p:txBody>
      </p:sp>
      <p:pic>
        <p:nvPicPr>
          <p:cNvPr id="2050"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675" y="793214"/>
            <a:ext cx="5362289" cy="53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92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2919" y="1417519"/>
            <a:ext cx="5351759" cy="4013818"/>
          </a:xfrm>
        </p:spPr>
      </p:pic>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87238" y="276976"/>
            <a:ext cx="4186410" cy="2828875"/>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238" y="3393124"/>
            <a:ext cx="4270969" cy="3203226"/>
          </a:xfrm>
          <a:prstGeom prst="rect">
            <a:avLst/>
          </a:prstGeom>
        </p:spPr>
      </p:pic>
    </p:spTree>
    <p:extLst>
      <p:ext uri="{BB962C8B-B14F-4D97-AF65-F5344CB8AC3E}">
        <p14:creationId xmlns:p14="http://schemas.microsoft.com/office/powerpoint/2010/main" val="3125196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Did You Know?</a:t>
            </a:r>
            <a:endParaRPr lang="en-US" sz="5400" dirty="0"/>
          </a:p>
        </p:txBody>
      </p:sp>
      <p:sp>
        <p:nvSpPr>
          <p:cNvPr id="3" name="Content Placeholder 2"/>
          <p:cNvSpPr>
            <a:spLocks noGrp="1"/>
          </p:cNvSpPr>
          <p:nvPr>
            <p:ph idx="1"/>
          </p:nvPr>
        </p:nvSpPr>
        <p:spPr>
          <a:xfrm>
            <a:off x="3865297" y="269198"/>
            <a:ext cx="7315200" cy="5120640"/>
          </a:xfrm>
        </p:spPr>
        <p:txBody>
          <a:bodyPr>
            <a:normAutofit/>
          </a:bodyPr>
          <a:lstStyle/>
          <a:p>
            <a:pPr marL="0" indent="0">
              <a:buNone/>
            </a:pPr>
            <a:r>
              <a:rPr lang="en-US" sz="2800" dirty="0" smtClean="0"/>
              <a:t>60% of Americans (2 of 5 American Adults)</a:t>
            </a:r>
          </a:p>
          <a:p>
            <a:pPr marL="0" indent="0">
              <a:buNone/>
            </a:pPr>
            <a:r>
              <a:rPr lang="en-US" sz="2800" dirty="0" smtClean="0"/>
              <a:t>Start the day with a hot shower, a cup of coffee, and a handful of pills ( 4 on </a:t>
            </a:r>
            <a:r>
              <a:rPr lang="en-US" sz="2800" dirty="0" err="1" smtClean="0"/>
              <a:t>avg</a:t>
            </a:r>
            <a:r>
              <a:rPr lang="en-US" sz="2800" dirty="0" smtClean="0"/>
              <a:t>)</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pic>
        <p:nvPicPr>
          <p:cNvPr id="1026" name="Picture 2" descr="Image result for mug of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023" y="4485029"/>
            <a:ext cx="2268136" cy="15241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ot sh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107" y="4581303"/>
            <a:ext cx="2633221" cy="13206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277" y="4479540"/>
            <a:ext cx="2278494" cy="152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459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27603" cy="4601183"/>
          </a:xfrm>
        </p:spPr>
        <p:txBody>
          <a:bodyPr>
            <a:normAutofit/>
          </a:bodyPr>
          <a:lstStyle/>
          <a:p>
            <a:r>
              <a:rPr lang="en-US" sz="5400" dirty="0" err="1" smtClean="0"/>
              <a:t>Opiod</a:t>
            </a:r>
            <a:r>
              <a:rPr lang="en-US" sz="5400" dirty="0" smtClean="0"/>
              <a:t/>
            </a:r>
            <a:br>
              <a:rPr lang="en-US" sz="5400" dirty="0" smtClean="0"/>
            </a:br>
            <a:r>
              <a:rPr lang="en-US" sz="5400" dirty="0" smtClean="0"/>
              <a:t>Epidemic</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97019" y="5725020"/>
            <a:ext cx="1667256" cy="834136"/>
          </a:xfrm>
          <a:prstGeom prst="rect">
            <a:avLst/>
          </a:prstGeom>
        </p:spPr>
      </p:pic>
      <p:sp>
        <p:nvSpPr>
          <p:cNvPr id="6" name="TextBox 5"/>
          <p:cNvSpPr txBox="1"/>
          <p:nvPr/>
        </p:nvSpPr>
        <p:spPr>
          <a:xfrm>
            <a:off x="3591338" y="2208710"/>
            <a:ext cx="8072937"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tx1">
                    <a:lumMod val="65000"/>
                    <a:lumOff val="35000"/>
                  </a:schemeClr>
                </a:solidFill>
              </a:rPr>
              <a:t>Between </a:t>
            </a:r>
            <a:r>
              <a:rPr lang="en-US" sz="2800" dirty="0">
                <a:solidFill>
                  <a:schemeClr val="tx1">
                    <a:lumMod val="65000"/>
                    <a:lumOff val="35000"/>
                  </a:schemeClr>
                </a:solidFill>
              </a:rPr>
              <a:t>26.4 </a:t>
            </a:r>
            <a:r>
              <a:rPr lang="en-US" sz="2800" dirty="0" smtClean="0">
                <a:solidFill>
                  <a:schemeClr val="tx1">
                    <a:lumMod val="65000"/>
                    <a:lumOff val="35000"/>
                  </a:schemeClr>
                </a:solidFill>
              </a:rPr>
              <a:t>and </a:t>
            </a:r>
            <a:r>
              <a:rPr lang="en-US" sz="2800" dirty="0">
                <a:solidFill>
                  <a:schemeClr val="tx1">
                    <a:lumMod val="65000"/>
                    <a:lumOff val="35000"/>
                  </a:schemeClr>
                </a:solidFill>
              </a:rPr>
              <a:t>36 million </a:t>
            </a:r>
            <a:r>
              <a:rPr lang="en-US" sz="2800" dirty="0" smtClean="0">
                <a:solidFill>
                  <a:schemeClr val="tx1">
                    <a:lumMod val="65000"/>
                    <a:lumOff val="35000"/>
                  </a:schemeClr>
                </a:solidFill>
              </a:rPr>
              <a:t>people</a:t>
            </a:r>
            <a:r>
              <a:rPr lang="en-US" sz="2800" dirty="0">
                <a:solidFill>
                  <a:schemeClr val="tx1">
                    <a:lumMod val="65000"/>
                    <a:lumOff val="35000"/>
                  </a:schemeClr>
                </a:solidFill>
              </a:rPr>
              <a:t> abuse </a:t>
            </a:r>
            <a:r>
              <a:rPr lang="en-US" sz="2800" dirty="0" smtClean="0">
                <a:solidFill>
                  <a:schemeClr val="tx1">
                    <a:lumMod val="65000"/>
                    <a:lumOff val="35000"/>
                  </a:schemeClr>
                </a:solidFill>
              </a:rPr>
              <a:t>opioids worldwide </a:t>
            </a:r>
            <a:endParaRPr lang="en-US" sz="2800" dirty="0">
              <a:solidFill>
                <a:schemeClr val="tx1">
                  <a:lumMod val="65000"/>
                  <a:lumOff val="35000"/>
                </a:schemeClr>
              </a:solidFill>
            </a:endParaRPr>
          </a:p>
          <a:p>
            <a:pPr marL="457200" indent="-457200">
              <a:buFont typeface="Arial" panose="020B0604020202020204" pitchFamily="34" charset="0"/>
              <a:buChar char="•"/>
            </a:pPr>
            <a:r>
              <a:rPr lang="en-US" sz="2800" dirty="0" smtClean="0">
                <a:solidFill>
                  <a:schemeClr val="tx1">
                    <a:lumMod val="65000"/>
                    <a:lumOff val="35000"/>
                  </a:schemeClr>
                </a:solidFill>
              </a:rPr>
              <a:t>Estimated 2.1 </a:t>
            </a:r>
            <a:r>
              <a:rPr lang="en-US" sz="2800" dirty="0">
                <a:solidFill>
                  <a:schemeClr val="tx1">
                    <a:lumMod val="65000"/>
                    <a:lumOff val="35000"/>
                  </a:schemeClr>
                </a:solidFill>
              </a:rPr>
              <a:t>million people in </a:t>
            </a:r>
            <a:r>
              <a:rPr lang="en-US" sz="2800" dirty="0" smtClean="0">
                <a:solidFill>
                  <a:schemeClr val="tx1">
                    <a:lumMod val="65000"/>
                    <a:lumOff val="35000"/>
                  </a:schemeClr>
                </a:solidFill>
              </a:rPr>
              <a:t>the U.S. suffer </a:t>
            </a:r>
            <a:r>
              <a:rPr lang="en-US" sz="2800" dirty="0">
                <a:solidFill>
                  <a:schemeClr val="tx1">
                    <a:lumMod val="65000"/>
                    <a:lumOff val="35000"/>
                  </a:schemeClr>
                </a:solidFill>
              </a:rPr>
              <a:t>from substance use disorders related to prescription </a:t>
            </a:r>
            <a:r>
              <a:rPr lang="en-US" sz="2800" dirty="0" smtClean="0">
                <a:solidFill>
                  <a:schemeClr val="tx1">
                    <a:lumMod val="65000"/>
                    <a:lumOff val="35000"/>
                  </a:schemeClr>
                </a:solidFill>
              </a:rPr>
              <a:t>opioid pain relievers </a:t>
            </a:r>
            <a:r>
              <a:rPr lang="en-US" sz="2800" dirty="0">
                <a:solidFill>
                  <a:schemeClr val="tx1">
                    <a:lumMod val="65000"/>
                    <a:lumOff val="35000"/>
                  </a:schemeClr>
                </a:solidFill>
              </a:rPr>
              <a:t>in </a:t>
            </a:r>
            <a:r>
              <a:rPr lang="en-US" sz="2800" dirty="0" smtClean="0">
                <a:solidFill>
                  <a:schemeClr val="tx1">
                    <a:lumMod val="65000"/>
                    <a:lumOff val="35000"/>
                  </a:schemeClr>
                </a:solidFill>
              </a:rPr>
              <a:t>2012</a:t>
            </a:r>
          </a:p>
          <a:p>
            <a:pPr marL="457200" indent="-457200">
              <a:buFont typeface="Arial" panose="020B0604020202020204" pitchFamily="34" charset="0"/>
              <a:buChar char="•"/>
            </a:pPr>
            <a:r>
              <a:rPr lang="en-US" sz="2800" dirty="0" smtClean="0">
                <a:solidFill>
                  <a:schemeClr val="tx1">
                    <a:lumMod val="65000"/>
                    <a:lumOff val="35000"/>
                  </a:schemeClr>
                </a:solidFill>
              </a:rPr>
              <a:t>Estimated </a:t>
            </a:r>
            <a:r>
              <a:rPr lang="en-US" sz="2800" dirty="0">
                <a:solidFill>
                  <a:schemeClr val="tx1">
                    <a:lumMod val="65000"/>
                    <a:lumOff val="35000"/>
                  </a:schemeClr>
                </a:solidFill>
              </a:rPr>
              <a:t>467,000 addicted </a:t>
            </a:r>
            <a:r>
              <a:rPr lang="en-US" sz="2800" dirty="0" smtClean="0">
                <a:solidFill>
                  <a:schemeClr val="tx1">
                    <a:lumMod val="65000"/>
                    <a:lumOff val="35000"/>
                  </a:schemeClr>
                </a:solidFill>
              </a:rPr>
              <a:t>to heroin</a:t>
            </a:r>
          </a:p>
          <a:p>
            <a:pPr marL="457200" indent="-457200">
              <a:buFont typeface="Arial" panose="020B0604020202020204" pitchFamily="34" charset="0"/>
              <a:buChar char="•"/>
            </a:pPr>
            <a:endParaRPr lang="en-US" sz="2800" dirty="0">
              <a:solidFill>
                <a:schemeClr val="tx1">
                  <a:lumMod val="50000"/>
                  <a:lumOff val="50000"/>
                </a:schemeClr>
              </a:solidFill>
            </a:endParaRPr>
          </a:p>
          <a:p>
            <a:endParaRPr lang="en-US" sz="2800" dirty="0" smtClean="0">
              <a:solidFill>
                <a:schemeClr val="tx1">
                  <a:lumMod val="50000"/>
                  <a:lumOff val="50000"/>
                </a:schemeClr>
              </a:solidFill>
            </a:endParaRPr>
          </a:p>
          <a:p>
            <a:pPr marL="457200" indent="-457200">
              <a:buFont typeface="Arial" panose="020B0604020202020204" pitchFamily="34" charset="0"/>
              <a:buChar char="•"/>
            </a:pPr>
            <a:endParaRPr lang="en-US" sz="2800" dirty="0">
              <a:solidFill>
                <a:schemeClr val="tx1">
                  <a:lumMod val="50000"/>
                  <a:lumOff val="50000"/>
                </a:schemeClr>
              </a:solidFill>
            </a:endParaRPr>
          </a:p>
          <a:p>
            <a:r>
              <a:rPr lang="en-US" sz="2800" dirty="0" smtClean="0">
                <a:solidFill>
                  <a:schemeClr val="bg2">
                    <a:lumMod val="50000"/>
                  </a:schemeClr>
                </a:solidFill>
              </a:rPr>
              <a:t>*National Institute on Drug Abuse</a:t>
            </a:r>
            <a:endParaRPr lang="en-US" sz="2800" dirty="0">
              <a:solidFill>
                <a:schemeClr val="bg2">
                  <a:lumMod val="50000"/>
                </a:schemeClr>
              </a:solidFill>
            </a:endParaRPr>
          </a:p>
        </p:txBody>
      </p:sp>
    </p:spTree>
    <p:extLst>
      <p:ext uri="{BB962C8B-B14F-4D97-AF65-F5344CB8AC3E}">
        <p14:creationId xmlns:p14="http://schemas.microsoft.com/office/powerpoint/2010/main" val="1547661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Avg. cost of one surgery</a:t>
            </a:r>
            <a:br>
              <a:rPr lang="en-US" sz="5400" dirty="0" smtClean="0"/>
            </a:br>
            <a:r>
              <a:rPr lang="en-US" sz="5400" dirty="0" smtClean="0"/>
              <a:t/>
            </a:r>
            <a:br>
              <a:rPr lang="en-US" sz="5400" dirty="0" smtClean="0"/>
            </a:br>
            <a:r>
              <a:rPr lang="en-US" sz="2700" dirty="0" smtClean="0"/>
              <a:t>Health Costs #1 Cause of Bankruptcy</a:t>
            </a:r>
            <a:endParaRPr lang="en-US" sz="27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051611974"/>
              </p:ext>
            </p:extLst>
          </p:nvPr>
        </p:nvGraphicFramePr>
        <p:xfrm>
          <a:off x="3956118" y="1123837"/>
          <a:ext cx="6437131" cy="651954"/>
        </p:xfrm>
        <a:graphic>
          <a:graphicData uri="http://schemas.openxmlformats.org/drawingml/2006/table">
            <a:tbl>
              <a:tblPr/>
              <a:tblGrid>
                <a:gridCol w="4700127"/>
                <a:gridCol w="919590"/>
                <a:gridCol w="817414"/>
              </a:tblGrid>
              <a:tr h="651954">
                <a:tc>
                  <a:txBody>
                    <a:bodyPr/>
                    <a:lstStyle/>
                    <a:p>
                      <a:pPr fontAlgn="ctr"/>
                      <a:r>
                        <a:rPr lang="en-US" b="1" dirty="0">
                          <a:effectLst/>
                        </a:rPr>
                        <a:t> </a:t>
                      </a:r>
                      <a:r>
                        <a:rPr lang="en-US" b="1" dirty="0" smtClean="0">
                          <a:effectLst/>
                        </a:rPr>
                        <a:t>Thyroid</a:t>
                      </a:r>
                      <a:r>
                        <a:rPr lang="en-US" b="1" baseline="0" dirty="0" smtClean="0">
                          <a:effectLst/>
                        </a:rPr>
                        <a:t>ectomy</a:t>
                      </a:r>
                      <a:r>
                        <a:rPr lang="en-US" b="1" dirty="0">
                          <a:effectLst/>
                        </a:rPr>
                        <a:t> </a:t>
                      </a:r>
                      <a:endParaRPr lang="en-US" dirty="0">
                        <a:effectLst/>
                      </a:endParaRPr>
                    </a:p>
                  </a:txBody>
                  <a:tcPr marL="0" marR="0" marT="0" marB="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base"/>
                      <a:endParaRPr lang="en-US">
                        <a:effectLst/>
                      </a:endParaRPr>
                    </a:p>
                  </a:txBody>
                  <a:tcPr marL="0" marR="0"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ctr"/>
                      <a:r>
                        <a:rPr lang="en-US" b="1" dirty="0">
                          <a:effectLst/>
                        </a:rPr>
                        <a:t>$47,190</a:t>
                      </a:r>
                      <a:endParaRPr lang="en-US" dirty="0">
                        <a:effectLst/>
                      </a:endParaRPr>
                    </a:p>
                  </a:txBody>
                  <a:tcPr marL="0" marR="0"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r>
            </a:tbl>
          </a:graphicData>
        </a:graphic>
      </p:graphicFrame>
      <p:sp>
        <p:nvSpPr>
          <p:cNvPr id="11" name="Rectangle 15"/>
          <p:cNvSpPr>
            <a:spLocks noChangeArrowheads="1"/>
          </p:cNvSpPr>
          <p:nvPr/>
        </p:nvSpPr>
        <p:spPr bwMode="auto">
          <a:xfrm>
            <a:off x="4386470" y="627186"/>
            <a:ext cx="7805530"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chemeClr val="tx1">
                    <a:lumMod val="65000"/>
                    <a:lumOff val="35000"/>
                  </a:schemeClr>
                </a:solidFill>
                <a:latin typeface="Helvetica" panose="020B0604020202020204" pitchFamily="34" charset="0"/>
              </a:rPr>
              <a:t>STATE WIDE MEDIAN</a:t>
            </a:r>
            <a:r>
              <a:rPr kumimoji="0" lang="en-US" altLang="en-US" b="1" i="0" u="none" strike="noStrike" cap="none" normalizeH="0" baseline="0" dirty="0" smtClean="0">
                <a:ln>
                  <a:noFill/>
                </a:ln>
                <a:solidFill>
                  <a:schemeClr val="tx1">
                    <a:lumMod val="65000"/>
                    <a:lumOff val="35000"/>
                  </a:schemeClr>
                </a:solidFill>
                <a:effectLst/>
                <a:latin typeface="Helvetica" panose="020B0604020202020204" pitchFamily="34" charset="0"/>
              </a:rPr>
              <a:t> in Orange County (2014)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Arial" panose="020B0604020202020204" pitchFamily="34" charset="0"/>
              </a:rPr>
              <a:t>                                      </a:t>
            </a:r>
          </a:p>
        </p:txBody>
      </p:sp>
      <p:pic>
        <p:nvPicPr>
          <p:cNvPr id="1040" name="Picture 16" descr="arrow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118" y="1097220"/>
            <a:ext cx="2381250" cy="190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7"/>
          <p:cNvSpPr>
            <a:spLocks noChangeArrowheads="1"/>
          </p:cNvSpPr>
          <p:nvPr/>
        </p:nvSpPr>
        <p:spPr bwMode="auto">
          <a:xfrm>
            <a:off x="3710609" y="1871865"/>
            <a:ext cx="7566991" cy="6924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smtClean="0">
              <a:ln>
                <a:noFill/>
              </a:ln>
              <a:solidFill>
                <a:srgbClr val="505050"/>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2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200" b="0" i="0" u="none" strike="noStrike" cap="none" normalizeH="0" baseline="0" dirty="0" smtClean="0">
                <a:ln>
                  <a:noFill/>
                </a:ln>
                <a:solidFill>
                  <a:schemeClr val="tx1"/>
                </a:solidFill>
                <a:effectLst/>
              </a:rPr>
              <a:t/>
            </a:r>
            <a:br>
              <a:rPr kumimoji="0" lang="en-US" altLang="en-US" sz="1200" b="0" i="0" u="none" strike="noStrike" cap="none" normalizeH="0" baseline="0" dirty="0" smtClean="0">
                <a:ln>
                  <a:noFill/>
                </a:ln>
                <a:solidFill>
                  <a:schemeClr val="tx1"/>
                </a:solidFill>
                <a:effectLst/>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494452862"/>
              </p:ext>
            </p:extLst>
          </p:nvPr>
        </p:nvGraphicFramePr>
        <p:xfrm>
          <a:off x="3956117" y="2120242"/>
          <a:ext cx="6437133" cy="556112"/>
        </p:xfrm>
        <a:graphic>
          <a:graphicData uri="http://schemas.openxmlformats.org/drawingml/2006/table">
            <a:tbl>
              <a:tblPr/>
              <a:tblGrid>
                <a:gridCol w="4700129"/>
                <a:gridCol w="919590"/>
                <a:gridCol w="817414"/>
              </a:tblGrid>
              <a:tr h="556112">
                <a:tc>
                  <a:txBody>
                    <a:bodyPr/>
                    <a:lstStyle/>
                    <a:p>
                      <a:pPr fontAlgn="ctr"/>
                      <a:r>
                        <a:rPr lang="en-US" b="1" baseline="0" dirty="0" smtClean="0">
                          <a:effectLst/>
                        </a:rPr>
                        <a:t> Gallbladder Removal (laparoscopic)</a:t>
                      </a:r>
                      <a:r>
                        <a:rPr lang="en-US" b="1" dirty="0">
                          <a:effectLst/>
                        </a:rPr>
                        <a:t> </a:t>
                      </a:r>
                      <a:endParaRPr lang="en-US" dirty="0">
                        <a:effectLst/>
                      </a:endParaRPr>
                    </a:p>
                  </a:txBody>
                  <a:tcPr marL="0" marR="0" marT="0" marB="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base"/>
                      <a:endParaRPr lang="en-US">
                        <a:effectLst/>
                      </a:endParaRPr>
                    </a:p>
                  </a:txBody>
                  <a:tcPr marL="0" marR="0"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ctr"/>
                      <a:r>
                        <a:rPr lang="en-US" b="1" dirty="0">
                          <a:effectLst/>
                        </a:rPr>
                        <a:t>$44,678</a:t>
                      </a:r>
                      <a:endParaRPr lang="en-US" dirty="0">
                        <a:effectLst/>
                      </a:endParaRPr>
                    </a:p>
                  </a:txBody>
                  <a:tcPr marL="0" marR="0"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r>
            </a:tbl>
          </a:graphicData>
        </a:graphic>
      </p:graphicFrame>
      <p:pic>
        <p:nvPicPr>
          <p:cNvPr id="1043" name="Picture 19" descr="arrow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118" y="2023316"/>
            <a:ext cx="2381250" cy="190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p:cNvGraphicFramePr>
            <a:graphicFrameLocks noGrp="1"/>
          </p:cNvGraphicFramePr>
          <p:nvPr>
            <p:extLst>
              <p:ext uri="{D42A27DB-BD31-4B8C-83A1-F6EECF244321}">
                <p14:modId xmlns:p14="http://schemas.microsoft.com/office/powerpoint/2010/main" val="4286081668"/>
              </p:ext>
            </p:extLst>
          </p:nvPr>
        </p:nvGraphicFramePr>
        <p:xfrm>
          <a:off x="4023116" y="5538727"/>
          <a:ext cx="7566991" cy="423654"/>
        </p:xfrm>
        <a:graphic>
          <a:graphicData uri="http://schemas.openxmlformats.org/drawingml/2006/table">
            <a:tbl>
              <a:tblPr/>
              <a:tblGrid>
                <a:gridCol w="5525104"/>
                <a:gridCol w="1080999"/>
                <a:gridCol w="960888"/>
              </a:tblGrid>
              <a:tr h="423654">
                <a:tc>
                  <a:txBody>
                    <a:bodyPr/>
                    <a:lstStyle/>
                    <a:p>
                      <a:pPr fontAlgn="ctr"/>
                      <a:r>
                        <a:rPr lang="en-US" b="1" dirty="0">
                          <a:effectLst/>
                        </a:rPr>
                        <a:t> </a:t>
                      </a:r>
                      <a:r>
                        <a:rPr lang="en-US" b="1" dirty="0" smtClean="0">
                          <a:effectLst/>
                        </a:rPr>
                        <a:t>CABG</a:t>
                      </a:r>
                      <a:r>
                        <a:rPr lang="en-US" b="1" baseline="0" dirty="0" smtClean="0">
                          <a:effectLst/>
                        </a:rPr>
                        <a:t> (Coronary Artery Bypass Graft)</a:t>
                      </a:r>
                      <a:endParaRPr lang="en-US" dirty="0">
                        <a:effectLst/>
                      </a:endParaRPr>
                    </a:p>
                  </a:txBody>
                  <a:tcPr marL="0" marR="0" marT="0" marB="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base"/>
                      <a:endParaRPr lang="en-US">
                        <a:effectLst/>
                      </a:endParaRPr>
                    </a:p>
                  </a:txBody>
                  <a:tcPr marL="0" marR="0"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ctr"/>
                      <a:r>
                        <a:rPr lang="en-US" b="1" dirty="0">
                          <a:effectLst/>
                        </a:rPr>
                        <a:t>$238,858</a:t>
                      </a:r>
                      <a:endParaRPr lang="en-US" dirty="0">
                        <a:effectLst/>
                      </a:endParaRPr>
                    </a:p>
                  </a:txBody>
                  <a:tcPr marL="0" marR="0"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r>
            </a:tbl>
          </a:graphicData>
        </a:graphic>
      </p:graphicFrame>
      <p:sp>
        <p:nvSpPr>
          <p:cNvPr id="16" name="Rectangle 20"/>
          <p:cNvSpPr>
            <a:spLocks noChangeArrowheads="1"/>
          </p:cNvSpPr>
          <p:nvPr/>
        </p:nvSpPr>
        <p:spPr bwMode="auto">
          <a:xfrm>
            <a:off x="3642223" y="5156854"/>
            <a:ext cx="7585527"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pic>
        <p:nvPicPr>
          <p:cNvPr id="1045" name="Picture 21" descr="arrow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116" y="5268252"/>
            <a:ext cx="1557755" cy="2129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Table 20"/>
          <p:cNvGraphicFramePr>
            <a:graphicFrameLocks noGrp="1"/>
          </p:cNvGraphicFramePr>
          <p:nvPr>
            <p:extLst>
              <p:ext uri="{D42A27DB-BD31-4B8C-83A1-F6EECF244321}">
                <p14:modId xmlns:p14="http://schemas.microsoft.com/office/powerpoint/2010/main" val="3526881211"/>
              </p:ext>
            </p:extLst>
          </p:nvPr>
        </p:nvGraphicFramePr>
        <p:xfrm>
          <a:off x="3914776" y="3133347"/>
          <a:ext cx="6478473" cy="458439"/>
        </p:xfrm>
        <a:graphic>
          <a:graphicData uri="http://schemas.openxmlformats.org/drawingml/2006/table">
            <a:tbl>
              <a:tblPr/>
              <a:tblGrid>
                <a:gridCol w="4730314"/>
                <a:gridCol w="925496"/>
                <a:gridCol w="822663"/>
              </a:tblGrid>
              <a:tr h="458439">
                <a:tc>
                  <a:txBody>
                    <a:bodyPr/>
                    <a:lstStyle/>
                    <a:p>
                      <a:pPr fontAlgn="ctr"/>
                      <a:r>
                        <a:rPr lang="en-US" b="1" dirty="0">
                          <a:effectLst/>
                        </a:rPr>
                        <a:t> </a:t>
                      </a:r>
                      <a:r>
                        <a:rPr lang="en-US" b="1" dirty="0" smtClean="0">
                          <a:effectLst/>
                        </a:rPr>
                        <a:t>Knee</a:t>
                      </a:r>
                      <a:r>
                        <a:rPr lang="en-US" b="1" baseline="0" dirty="0" smtClean="0">
                          <a:effectLst/>
                        </a:rPr>
                        <a:t> Replacement (total)</a:t>
                      </a:r>
                      <a:r>
                        <a:rPr lang="en-US" b="1" dirty="0">
                          <a:effectLst/>
                        </a:rPr>
                        <a:t> </a:t>
                      </a:r>
                      <a:endParaRPr lang="en-US" dirty="0">
                        <a:effectLst/>
                      </a:endParaRPr>
                    </a:p>
                  </a:txBody>
                  <a:tcPr marL="0" marR="0" marT="0" marB="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base"/>
                      <a:endParaRPr lang="en-US">
                        <a:effectLst/>
                      </a:endParaRPr>
                    </a:p>
                  </a:txBody>
                  <a:tcPr marL="0" marR="0"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ctr"/>
                      <a:r>
                        <a:rPr lang="en-US" b="1" dirty="0">
                          <a:effectLst/>
                        </a:rPr>
                        <a:t>$85,497</a:t>
                      </a:r>
                      <a:endParaRPr lang="en-US" dirty="0">
                        <a:effectLst/>
                      </a:endParaRPr>
                    </a:p>
                  </a:txBody>
                  <a:tcPr marL="0" marR="0"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r>
            </a:tbl>
          </a:graphicData>
        </a:graphic>
      </p:graphicFrame>
      <p:sp>
        <p:nvSpPr>
          <p:cNvPr id="22" name="Rectangle 26"/>
          <p:cNvSpPr>
            <a:spLocks noChangeArrowheads="1"/>
          </p:cNvSpPr>
          <p:nvPr/>
        </p:nvSpPr>
        <p:spPr bwMode="auto">
          <a:xfrm>
            <a:off x="3642223" y="2798311"/>
            <a:ext cx="7947884"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smtClean="0">
              <a:ln>
                <a:noFill/>
              </a:ln>
              <a:solidFill>
                <a:srgbClr val="505050"/>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2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pic>
        <p:nvPicPr>
          <p:cNvPr id="1051" name="Picture 27" descr="arrow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6" y="3036521"/>
            <a:ext cx="2381250" cy="190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e 22"/>
          <p:cNvGraphicFramePr>
            <a:graphicFrameLocks noGrp="1"/>
          </p:cNvGraphicFramePr>
          <p:nvPr>
            <p:extLst>
              <p:ext uri="{D42A27DB-BD31-4B8C-83A1-F6EECF244321}">
                <p14:modId xmlns:p14="http://schemas.microsoft.com/office/powerpoint/2010/main" val="2463021502"/>
              </p:ext>
            </p:extLst>
          </p:nvPr>
        </p:nvGraphicFramePr>
        <p:xfrm>
          <a:off x="3956117" y="4074038"/>
          <a:ext cx="6478473" cy="696745"/>
        </p:xfrm>
        <a:graphic>
          <a:graphicData uri="http://schemas.openxmlformats.org/drawingml/2006/table">
            <a:tbl>
              <a:tblPr/>
              <a:tblGrid>
                <a:gridCol w="4730314"/>
                <a:gridCol w="925496"/>
                <a:gridCol w="822663"/>
              </a:tblGrid>
              <a:tr h="696745">
                <a:tc>
                  <a:txBody>
                    <a:bodyPr/>
                    <a:lstStyle/>
                    <a:p>
                      <a:pPr fontAlgn="ctr"/>
                      <a:r>
                        <a:rPr lang="en-US" b="1" dirty="0">
                          <a:effectLst/>
                        </a:rPr>
                        <a:t> </a:t>
                      </a:r>
                      <a:r>
                        <a:rPr lang="en-US" b="1" dirty="0" smtClean="0">
                          <a:effectLst/>
                        </a:rPr>
                        <a:t>Hip</a:t>
                      </a:r>
                      <a:r>
                        <a:rPr lang="en-US" b="1" baseline="0" dirty="0" smtClean="0">
                          <a:effectLst/>
                        </a:rPr>
                        <a:t> Replacement (total)</a:t>
                      </a:r>
                      <a:endParaRPr lang="en-US" dirty="0">
                        <a:effectLst/>
                      </a:endParaRPr>
                    </a:p>
                  </a:txBody>
                  <a:tcPr marL="0" marR="0" marT="0" marB="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base"/>
                      <a:endParaRPr lang="en-US">
                        <a:effectLst/>
                      </a:endParaRPr>
                    </a:p>
                  </a:txBody>
                  <a:tcPr marL="0" marR="0"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c>
                  <a:txBody>
                    <a:bodyPr/>
                    <a:lstStyle/>
                    <a:p>
                      <a:pPr algn="ctr" fontAlgn="ctr"/>
                      <a:r>
                        <a:rPr lang="en-US" b="1" dirty="0">
                          <a:effectLst/>
                        </a:rPr>
                        <a:t>$88,497</a:t>
                      </a:r>
                      <a:endParaRPr lang="en-US" dirty="0">
                        <a:effectLst/>
                      </a:endParaRPr>
                    </a:p>
                  </a:txBody>
                  <a:tcPr marL="0" marR="0"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0BACB"/>
                    </a:solidFill>
                  </a:tcPr>
                </a:tc>
              </a:tr>
            </a:tbl>
          </a:graphicData>
        </a:graphic>
      </p:graphicFrame>
      <p:sp>
        <p:nvSpPr>
          <p:cNvPr id="24" name="Rectangle 28"/>
          <p:cNvSpPr>
            <a:spLocks noChangeArrowheads="1"/>
          </p:cNvSpPr>
          <p:nvPr/>
        </p:nvSpPr>
        <p:spPr bwMode="auto">
          <a:xfrm>
            <a:off x="3642223" y="3935538"/>
            <a:ext cx="7873916"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pic>
        <p:nvPicPr>
          <p:cNvPr id="1053" name="Picture 29" descr="arrow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6" y="4044035"/>
            <a:ext cx="2381250" cy="1905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956117" y="6422039"/>
            <a:ext cx="5900974" cy="369332"/>
          </a:xfrm>
          <a:prstGeom prst="rect">
            <a:avLst/>
          </a:prstGeom>
          <a:noFill/>
        </p:spPr>
        <p:txBody>
          <a:bodyPr wrap="none" rtlCol="0">
            <a:spAutoFit/>
          </a:bodyPr>
          <a:lstStyle/>
          <a:p>
            <a:r>
              <a:rPr lang="en-US" dirty="0" smtClean="0">
                <a:solidFill>
                  <a:schemeClr val="tx1">
                    <a:lumMod val="65000"/>
                    <a:lumOff val="35000"/>
                  </a:schemeClr>
                </a:solidFill>
              </a:rPr>
              <a:t>OHSPD 2014 Common Charges Hospitals Orange County CA</a:t>
            </a:r>
            <a:endParaRPr lang="en-US" dirty="0">
              <a:solidFill>
                <a:schemeClr val="tx1">
                  <a:lumMod val="65000"/>
                  <a:lumOff val="35000"/>
                </a:schemeClr>
              </a:solidFill>
            </a:endParaRPr>
          </a:p>
        </p:txBody>
      </p:sp>
      <p:pic>
        <p:nvPicPr>
          <p:cNvPr id="1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7411" y="6027723"/>
            <a:ext cx="1667256" cy="834136"/>
          </a:xfrm>
          <a:prstGeom prst="rect">
            <a:avLst/>
          </a:prstGeom>
        </p:spPr>
      </p:pic>
    </p:spTree>
    <p:extLst>
      <p:ext uri="{BB962C8B-B14F-4D97-AF65-F5344CB8AC3E}">
        <p14:creationId xmlns:p14="http://schemas.microsoft.com/office/powerpoint/2010/main" val="2218507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t>PAIN</a:t>
            </a:r>
            <a:endParaRPr lang="en-US" sz="4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48975" y="5725020"/>
            <a:ext cx="1667256" cy="834136"/>
          </a:xfrm>
          <a:prstGeom prst="rect">
            <a:avLst/>
          </a:prstGeom>
        </p:spPr>
      </p:pic>
      <p:sp>
        <p:nvSpPr>
          <p:cNvPr id="20" name="Rectangle 19"/>
          <p:cNvSpPr/>
          <p:nvPr/>
        </p:nvSpPr>
        <p:spPr>
          <a:xfrm>
            <a:off x="3933440" y="2441685"/>
            <a:ext cx="7782791" cy="1815882"/>
          </a:xfrm>
          <a:prstGeom prst="rect">
            <a:avLst/>
          </a:prstGeom>
        </p:spPr>
        <p:txBody>
          <a:bodyPr wrap="square">
            <a:spAutoFit/>
          </a:bodyPr>
          <a:lstStyle/>
          <a:p>
            <a:pPr marL="457200" indent="-457200">
              <a:buFont typeface="Arial" panose="020B0604020202020204" pitchFamily="34" charset="0"/>
              <a:buChar char="•"/>
            </a:pPr>
            <a:r>
              <a:rPr lang="en-US" sz="2800" b="1" dirty="0" smtClean="0">
                <a:solidFill>
                  <a:schemeClr val="tx1">
                    <a:lumMod val="65000"/>
                    <a:lumOff val="35000"/>
                  </a:schemeClr>
                </a:solidFill>
              </a:rPr>
              <a:t>Pain is NOT the problem – Pain is the Symptom!</a:t>
            </a:r>
          </a:p>
          <a:p>
            <a:pPr marL="457200" indent="-457200">
              <a:buFont typeface="Arial" panose="020B0604020202020204" pitchFamily="34" charset="0"/>
              <a:buChar char="•"/>
            </a:pPr>
            <a:endParaRPr lang="en-US" sz="2800" b="1" dirty="0">
              <a:solidFill>
                <a:schemeClr val="tx1">
                  <a:lumMod val="65000"/>
                  <a:lumOff val="35000"/>
                </a:schemeClr>
              </a:solidFill>
            </a:endParaRPr>
          </a:p>
          <a:p>
            <a:pPr marL="457200" indent="-457200">
              <a:buFont typeface="Arial" panose="020B0604020202020204" pitchFamily="34" charset="0"/>
              <a:buChar char="•"/>
            </a:pPr>
            <a:r>
              <a:rPr lang="en-US" sz="2800" b="1" dirty="0" smtClean="0">
                <a:solidFill>
                  <a:schemeClr val="tx1">
                    <a:lumMod val="65000"/>
                    <a:lumOff val="35000"/>
                  </a:schemeClr>
                </a:solidFill>
              </a:rPr>
              <a:t>Pain is a symptom of a problem</a:t>
            </a:r>
            <a:endParaRPr lang="en-US" sz="2800" dirty="0">
              <a:solidFill>
                <a:schemeClr val="tx1">
                  <a:lumMod val="65000"/>
                  <a:lumOff val="35000"/>
                </a:schemeClr>
              </a:solidFill>
            </a:endParaRPr>
          </a:p>
        </p:txBody>
      </p:sp>
      <p:sp>
        <p:nvSpPr>
          <p:cNvPr id="23" name="TextBox 22"/>
          <p:cNvSpPr txBox="1"/>
          <p:nvPr/>
        </p:nvSpPr>
        <p:spPr>
          <a:xfrm>
            <a:off x="6236108" y="4587249"/>
            <a:ext cx="603050" cy="646331"/>
          </a:xfrm>
          <a:prstGeom prst="rect">
            <a:avLst/>
          </a:prstGeom>
          <a:noFill/>
        </p:spPr>
        <p:txBody>
          <a:bodyPr wrap="none" rtlCol="0">
            <a:spAutoFit/>
          </a:bodyPr>
          <a:lstStyle/>
          <a:p>
            <a:r>
              <a:rPr lang="en-US" dirty="0">
                <a:solidFill>
                  <a:schemeClr val="bg2">
                    <a:lumMod val="50000"/>
                  </a:schemeClr>
                </a:solidFill>
              </a:rPr>
              <a:t> </a:t>
            </a:r>
          </a:p>
          <a:p>
            <a:r>
              <a:rPr lang="en-US" dirty="0">
                <a:solidFill>
                  <a:schemeClr val="bg2">
                    <a:lumMod val="50000"/>
                  </a:schemeClr>
                </a:solidFill>
              </a:rPr>
              <a:t>         </a:t>
            </a:r>
          </a:p>
        </p:txBody>
      </p:sp>
      <p:pic>
        <p:nvPicPr>
          <p:cNvPr id="4098" name="Picture 2" descr="Image result for house bu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781" y="3867644"/>
            <a:ext cx="2457450" cy="185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074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Know the</a:t>
            </a:r>
            <a:br>
              <a:rPr lang="en-US" sz="5400" dirty="0" smtClean="0"/>
            </a:br>
            <a:r>
              <a:rPr lang="en-US" sz="5400" dirty="0" smtClean="0"/>
              <a:t>Alarm Points</a:t>
            </a:r>
            <a:endParaRPr lang="en-US" sz="5400" dirty="0"/>
          </a:p>
        </p:txBody>
      </p:sp>
      <p:pic>
        <p:nvPicPr>
          <p:cNvPr id="4" name="Content Placeholder 3" descr="Picture 59.png"/>
          <p:cNvPicPr>
            <a:picLocks noGrp="1" noChangeAspect="1"/>
          </p:cNvPicPr>
          <p:nvPr>
            <p:ph idx="1"/>
          </p:nvPr>
        </p:nvPicPr>
        <p:blipFill>
          <a:blip r:embed="rId2"/>
          <a:stretch>
            <a:fillRect/>
          </a:stretch>
        </p:blipFill>
        <p:spPr>
          <a:xfrm>
            <a:off x="3868738" y="1105479"/>
            <a:ext cx="7315200" cy="46375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695" y="6033685"/>
            <a:ext cx="1162673" cy="581691"/>
          </a:xfrm>
          <a:prstGeom prst="rect">
            <a:avLst/>
          </a:prstGeom>
        </p:spPr>
      </p:pic>
    </p:spTree>
    <p:extLst>
      <p:ext uri="{BB962C8B-B14F-4D97-AF65-F5344CB8AC3E}">
        <p14:creationId xmlns:p14="http://schemas.microsoft.com/office/powerpoint/2010/main" val="1660878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1734</TotalTime>
  <Words>711</Words>
  <Application>Microsoft Office PowerPoint</Application>
  <PresentationFormat>Widescreen</PresentationFormat>
  <Paragraphs>176</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Corbel</vt:lpstr>
      <vt:lpstr>Helvetica</vt:lpstr>
      <vt:lpstr>Wingdings 2</vt:lpstr>
      <vt:lpstr>Frame</vt:lpstr>
      <vt:lpstr>PowerPoint Presentation</vt:lpstr>
      <vt:lpstr>PowerPoint Presentation</vt:lpstr>
      <vt:lpstr>5 Approaches to Resolving Pain  &amp; Symptoms Naturally &amp; Permanently</vt:lpstr>
      <vt:lpstr>PowerPoint Presentation</vt:lpstr>
      <vt:lpstr>Did You Know?</vt:lpstr>
      <vt:lpstr>Opiod Epidemic</vt:lpstr>
      <vt:lpstr>Avg. cost of one surgery  Health Costs #1 Cause of Bankruptcy</vt:lpstr>
      <vt:lpstr>PAIN</vt:lpstr>
      <vt:lpstr>Know the Alarm Points</vt:lpstr>
      <vt:lpstr>Stressors  (Cause Pain)</vt:lpstr>
      <vt:lpstr>Physical Side Effects of Stressors  (Symptoms)</vt:lpstr>
      <vt:lpstr>Roadblocks to Healing</vt:lpstr>
      <vt:lpstr>The Meridians – Your Freeway</vt:lpstr>
      <vt:lpstr>The Truth About Scars</vt:lpstr>
      <vt:lpstr>The Truth About Scars</vt:lpstr>
      <vt:lpstr>Rub Your Scars</vt:lpstr>
      <vt:lpstr>Additional Treatments for Scars</vt:lpstr>
      <vt:lpstr>The Power of NOW</vt:lpstr>
      <vt:lpstr>Nutrition</vt:lpstr>
      <vt:lpstr>Digestion</vt:lpstr>
      <vt:lpstr>Harrower’s Chart</vt:lpstr>
      <vt:lpstr>Relaxation</vt:lpstr>
      <vt:lpstr>Brain Health</vt:lpstr>
      <vt:lpstr>EPA &amp; DHA</vt:lpstr>
      <vt:lpstr>Specific Fatty Acids  are Critical to a Healthy Nervous System</vt:lpstr>
      <vt:lpstr>Oxygen</vt:lpstr>
      <vt:lpstr>The Eggleston Maneuver</vt:lpstr>
      <vt:lpstr>Drink Half  your Body Weight in Ounces</vt:lpstr>
      <vt:lpstr>Drink Pure Spring Water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Ascencio</dc:creator>
  <cp:lastModifiedBy>Renee Ascencio</cp:lastModifiedBy>
  <cp:revision>83</cp:revision>
  <cp:lastPrinted>2018-01-11T00:42:19Z</cp:lastPrinted>
  <dcterms:created xsi:type="dcterms:W3CDTF">2017-10-11T17:38:15Z</dcterms:created>
  <dcterms:modified xsi:type="dcterms:W3CDTF">2018-01-12T23:03:21Z</dcterms:modified>
</cp:coreProperties>
</file>